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1.xml" ContentType="application/xml"/>
  <Override PartName="/customXml/itemProps1.xml" ContentType="application/vnd.openxmlformats-officedocument.customXmlProperties+xml"/>
  <Override PartName="/customXml/item2.xml" ContentType="application/xml"/>
  <Override PartName="/customXml/_rels/item3.xml.rels" ContentType="application/vnd.openxmlformats-package.relationships+xml"/>
  <Override PartName="/customXml/_rels/item2.xml.rels" ContentType="application/vnd.openxmlformats-package.relationships+xml"/>
  <Override PartName="/customXml/_rels/item1.xml.rels" ContentType="application/vnd.openxmlformats-package.relationships+xml"/>
  <Override PartName="/customXml/itemProps2.xml" ContentType="application/vnd.openxmlformats-officedocument.customXmlProperties+xml"/>
  <Override PartName="/customXml/item3.xml" ContentType="application/xml"/>
  <Override PartName="/customXml/itemProps3.xml" ContentType="application/vnd.openxmlformats-officedocument.customXmlProperties+xml"/>
  <Override PartName="/ppt/presentation.xml" ContentType="application/vnd.openxmlformats-officedocument.presentationml.presentation.main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_rels/presentation.xml.rels" ContentType="application/vnd.openxmlformats-package.relationshi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media/image1.png" ContentType="image/png"/>
  <Override PartName="/ppt/media/image2.png" ContentType="image/png"/>
  <Override PartName="/ppt/media/image3.png" ContentType="image/png"/>
  <Override PartName="/ppt/media/image9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slides/slide1.xml" ContentType="application/vnd.openxmlformats-officedocument.presentationml.slide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harts/_rels/chart3.xml.rels" ContentType="application/vnd.openxmlformats-package.relationships+xml"/>
  <Override PartName="/ppt/charts/_rels/chart2.xml.rels" ContentType="application/vnd.openxmlformats-package.relationship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rawings/drawing1.xml" ContentType="application/vnd.openxmlformats-officedocument.drawingml.chartshapes+xml"/>
  <Override PartName="/ppt/drawings/drawing2.xml" ContentType="application/vnd.openxmlformats-officedocument.drawingml.chartshapes+xml"/>
  <Override PartName="/ppt/notesSlides/_rels/notesSlide6.xml.rels" ContentType="application/vnd.openxmlformats-package.relationships+xml"/>
  <Override PartName="/ppt/notesSlides/_rels/notesSlide4.xml.rels" ContentType="application/vnd.openxmlformats-package.relationships+xml"/>
  <Override PartName="/ppt/notesSlides/_rels/notesSlide3.xml.rels" ContentType="application/vnd.openxmlformats-package.relationships+xml"/>
  <Override PartName="/ppt/notesSlides/_rels/notesSlide2.xml.rels" ContentType="application/vnd.openxmlformats-package.relationship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customXml" Target="../customXml/item1.xml"/><Relationship Id="rId5" Type="http://schemas.openxmlformats.org/officeDocument/2006/relationships/customXml" Target="../customXml/item2.xml"/><Relationship Id="rId6" Type="http://schemas.openxmlformats.org/officeDocument/2006/relationships/customXml" Target="../customXml/item3.xml"/><Relationship Id="rId7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</p:sldMasterIdLst>
  <p:notesMasterIdLst>
    <p:notesMasterId r:id="rId10"/>
  </p:notesMasterIdLst>
  <p:sldIdLst>
    <p:sldId id="256" r:id="rId11"/>
    <p:sldId id="257" r:id="rId12"/>
    <p:sldId id="258" r:id="rId13"/>
    <p:sldId id="259" r:id="rId14"/>
    <p:sldId id="260" r:id="rId15"/>
    <p:sldId id="261" r:id="rId16"/>
    <p:sldId id="262" r:id="rId17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notesMaster" Target="notesMasters/notesMaster1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presProps" Target="presProps.xml"/>
</Relationships>
</file>

<file path=ppt/charts/_rels/chart2.xml.rels><?xml version="1.0" encoding="UTF-8"?>
<Relationships xmlns="http://schemas.openxmlformats.org/package/2006/relationships"><Relationship Id="rId1" Type="http://schemas.openxmlformats.org/officeDocument/2006/relationships/chartUserShapes" Target="../drawings/drawing1.xml"/>
</Relationships>
</file>

<file path=ppt/charts/_rels/chart3.xml.rels><?xml version="1.0" encoding="UTF-8"?>
<Relationships xmlns="http://schemas.openxmlformats.org/package/2006/relationships"><Relationship Id="rId1" Type="http://schemas.openxmlformats.org/officeDocument/2006/relationships/chartUserShapes" Target="../drawings/drawing2.xml"/>
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lang="en-US" sz="2400" spc="66" strike="noStrike">
                <a:solidFill>
                  <a:srgbClr val="000000"/>
                </a:solidFill>
                <a:latin typeface="Calibri"/>
              </a:defRPr>
            </a:pPr>
            <a:r>
              <a:rPr b="0" lang="en-US" sz="2400" spc="66" strike="noStrike">
                <a:solidFill>
                  <a:srgbClr val="000000"/>
                </a:solidFill>
                <a:latin typeface="Calibri"/>
              </a:rPr>
              <a:t>Entwicklung der jüdischen Bevölkerung in Bruchsal zwischen 1648 und 1945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0691696818758517"/>
          <c:y val="0.223760932944606"/>
          <c:w val="0.899534796297167"/>
          <c:h val="0.699973495891863"/>
        </c:manualLayout>
      </c:layout>
      <c:scatterChart>
        <c:scatterStyle val="lineMarker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Jüdische Eniwohner</c:v>
                </c:pt>
              </c:strCache>
            </c:strRef>
          </c:tx>
          <c:spPr>
            <a:solidFill>
              <a:srgbClr val="215f9a">
                <a:alpha val="94000"/>
              </a:srgbClr>
            </a:solidFill>
            <a:ln w="28440">
              <a:solidFill>
                <a:srgbClr val="215f9a">
                  <a:alpha val="94000"/>
                </a:srgbClr>
              </a:solidFill>
              <a:round/>
            </a:ln>
          </c:spPr>
          <c:marker>
            <c:symbol val="circle"/>
            <c:size val="4"/>
            <c:spPr>
              <a:solidFill>
                <a:srgbClr val="215f9a"/>
              </a:solidFill>
            </c:spPr>
          </c:marker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Aptos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1</c:f>
              <c:numCache>
                <c:formatCode>0</c:formatCode>
                <c:ptCount val="16"/>
                <c:pt idx="0">
                  <c:v>1648</c:v>
                </c:pt>
                <c:pt idx="1">
                  <c:v>1714</c:v>
                </c:pt>
                <c:pt idx="2">
                  <c:v>1795</c:v>
                </c:pt>
                <c:pt idx="3">
                  <c:v>1814</c:v>
                </c:pt>
                <c:pt idx="4">
                  <c:v>1842</c:v>
                </c:pt>
                <c:pt idx="5">
                  <c:v>1875</c:v>
                </c:pt>
                <c:pt idx="6">
                  <c:v>1885</c:v>
                </c:pt>
                <c:pt idx="7">
                  <c:v>1900</c:v>
                </c:pt>
                <c:pt idx="8">
                  <c:v>1910</c:v>
                </c:pt>
                <c:pt idx="9">
                  <c:v>1925</c:v>
                </c:pt>
                <c:pt idx="10">
                  <c:v>1933</c:v>
                </c:pt>
                <c:pt idx="11">
                  <c:v>1937</c:v>
                </c:pt>
                <c:pt idx="12">
                  <c:v>1939</c:v>
                </c:pt>
                <c:pt idx="13">
                  <c:v>1940</c:v>
                </c:pt>
                <c:pt idx="14">
                  <c:v>1941</c:v>
                </c:pt>
                <c:pt idx="15">
                  <c:v>1945</c:v>
                </c:pt>
              </c:numCache>
            </c:numRef>
          </c:xVal>
          <c:yVal>
            <c:numRef>
              <c:f>0</c:f>
              <c:numCache>
                <c:formatCode>General</c:formatCode>
                <c:ptCount val="16"/>
                <c:pt idx="0">
                  <c:v>40</c:v>
                </c:pt>
                <c:pt idx="1">
                  <c:v>80</c:v>
                </c:pt>
                <c:pt idx="2">
                  <c:v>80</c:v>
                </c:pt>
                <c:pt idx="3">
                  <c:v>128</c:v>
                </c:pt>
                <c:pt idx="4">
                  <c:v>256</c:v>
                </c:pt>
                <c:pt idx="5">
                  <c:v>609</c:v>
                </c:pt>
                <c:pt idx="6">
                  <c:v>752</c:v>
                </c:pt>
                <c:pt idx="7">
                  <c:v>741</c:v>
                </c:pt>
                <c:pt idx="8">
                  <c:v>711</c:v>
                </c:pt>
                <c:pt idx="9">
                  <c:v>603</c:v>
                </c:pt>
                <c:pt idx="10">
                  <c:v>501</c:v>
                </c:pt>
                <c:pt idx="11">
                  <c:v>326</c:v>
                </c:pt>
                <c:pt idx="12">
                  <c:v>162</c:v>
                </c:pt>
                <c:pt idx="13">
                  <c:v>91</c:v>
                </c:pt>
                <c:pt idx="14">
                  <c:v>10</c:v>
                </c:pt>
                <c:pt idx="15">
                  <c:v>8</c:v>
                </c:pt>
              </c:numCache>
            </c:numRef>
          </c:yVal>
          <c:smooth val="0"/>
        </c:ser>
        <c:ser>
          <c:idx val="1"/>
          <c:order val="1"/>
          <c:spPr>
            <a:solidFill>
              <a:srgbClr val="e97132">
                <a:alpha val="20000"/>
              </a:srgbClr>
            </a:solidFill>
            <a:ln w="28440">
              <a:solidFill>
                <a:srgbClr val="e97132">
                  <a:alpha val="20000"/>
                </a:srgbClr>
              </a:solidFill>
              <a:round/>
            </a:ln>
          </c:spPr>
          <c:marker>
            <c:symbol val="circle"/>
            <c:size val="4"/>
            <c:spPr>
              <a:solidFill>
                <a:srgbClr val="e97132"/>
              </a:solidFill>
            </c:spPr>
          </c:marker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Aptos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3</c:f>
              <c:numCache>
                <c:formatCode>0</c:formatCode>
                <c:ptCount val="16"/>
                <c:pt idx="0">
                  <c:v>1648</c:v>
                </c:pt>
                <c:pt idx="1">
                  <c:v>1714</c:v>
                </c:pt>
                <c:pt idx="2">
                  <c:v>1795</c:v>
                </c:pt>
                <c:pt idx="3">
                  <c:v>1814</c:v>
                </c:pt>
                <c:pt idx="4">
                  <c:v>1842</c:v>
                </c:pt>
                <c:pt idx="5">
                  <c:v>1875</c:v>
                </c:pt>
                <c:pt idx="6">
                  <c:v>1885</c:v>
                </c:pt>
                <c:pt idx="7">
                  <c:v>1900</c:v>
                </c:pt>
                <c:pt idx="8">
                  <c:v>1910</c:v>
                </c:pt>
                <c:pt idx="9">
                  <c:v>1925</c:v>
                </c:pt>
                <c:pt idx="10">
                  <c:v>1933</c:v>
                </c:pt>
                <c:pt idx="11">
                  <c:v>1937</c:v>
                </c:pt>
                <c:pt idx="12">
                  <c:v>1939</c:v>
                </c:pt>
                <c:pt idx="13">
                  <c:v>1940</c:v>
                </c:pt>
                <c:pt idx="14">
                  <c:v>1941</c:v>
                </c:pt>
                <c:pt idx="15">
                  <c:v>1945</c:v>
                </c:pt>
              </c:numCache>
            </c:numRef>
          </c:xVal>
          <c:yVal>
            <c:numRef>
              <c:f>2</c:f>
              <c:numCache>
                <c:formatCode>General</c:formatCode>
                <c:ptCount val="16"/>
              </c:numCache>
            </c:numRef>
          </c:yVal>
          <c:smooth val="0"/>
        </c:ser>
        <c:axId val="79541594"/>
        <c:axId val="43438107"/>
      </c:scatterChart>
      <c:valAx>
        <c:axId val="79541594"/>
        <c:scaling>
          <c:orientation val="minMax"/>
        </c:scaling>
        <c:delete val="0"/>
        <c:axPos val="b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0" sourceLinked="0"/>
        <c:majorTickMark val="none"/>
        <c:minorTickMark val="none"/>
        <c:tickLblPos val="nextTo"/>
        <c:spPr>
          <a:ln w="12600">
            <a:noFill/>
          </a:ln>
        </c:spPr>
        <c:txPr>
          <a:bodyPr/>
          <a:lstStyle/>
          <a:p>
            <a:pPr>
              <a:defRPr b="0" sz="1400" spc="-1" strike="noStrike">
                <a:solidFill>
                  <a:srgbClr val="000000"/>
                </a:solidFill>
                <a:latin typeface="Aptos"/>
              </a:defRPr>
            </a:pPr>
          </a:p>
        </c:txPr>
        <c:crossAx val="43438107"/>
        <c:crosses val="autoZero"/>
        <c:crossBetween val="midCat"/>
      </c:valAx>
      <c:valAx>
        <c:axId val="43438107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600">
            <a:noFill/>
          </a:ln>
        </c:spPr>
        <c:txPr>
          <a:bodyPr/>
          <a:lstStyle/>
          <a:p>
            <a:pPr>
              <a:defRPr b="0" sz="1400" spc="-1" strike="noStrike">
                <a:solidFill>
                  <a:srgbClr val="000000"/>
                </a:solidFill>
                <a:latin typeface="Aptos"/>
              </a:defRPr>
            </a:pPr>
          </a:p>
        </c:txPr>
        <c:crossAx val="79541594"/>
        <c:crosses val="autoZero"/>
        <c:crossBetween val="midCat"/>
      </c:valAx>
      <c:spPr>
        <a:noFill/>
        <a:ln w="0">
          <a:noFill/>
        </a:ln>
      </c:spPr>
    </c:plotArea>
    <c:legend>
      <c:legendPos val="t"/>
      <c:legendEntry>
        <c:idx val="1"/>
        <c:delete val="1"/>
      </c:legendEntry>
      <c:overlay val="0"/>
      <c:spPr>
        <a:noFill/>
        <a:ln w="0">
          <a:noFill/>
        </a:ln>
      </c:spPr>
      <c:txPr>
        <a:bodyPr/>
        <a:lstStyle/>
        <a:p>
          <a:pPr>
            <a:defRPr b="0" sz="1197" spc="-1" strike="noStrike">
              <a:solidFill>
                <a:srgbClr val="808080"/>
              </a:solidFill>
              <a:latin typeface="Aptos"/>
            </a:defRPr>
          </a:pPr>
        </a:p>
      </c:txPr>
    </c:legend>
    <c:plotVisOnly val="1"/>
    <c:dispBlanksAs val="gap"/>
  </c:chart>
  <c:spPr>
    <a:gradFill>
      <a:gsLst>
        <a:gs pos="43000">
          <a:srgbClr val="ffffff"/>
        </a:gs>
        <a:gs pos="100000">
          <a:srgbClr val="f2f2f2"/>
        </a:gs>
      </a:gsLst>
      <a:path path="circle">
        <a:fillToRect l="50000" t="50000" r="50000" b="50000"/>
      </a:path>
    </a:gradFill>
    <a:ln w="9360">
      <a:solidFill>
        <a:srgbClr val="d9d9d9"/>
      </a:solidFill>
      <a:round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lang="en-US" sz="2400" spc="-1" strike="noStrike">
                <a:solidFill>
                  <a:srgbClr val="000000"/>
                </a:solidFill>
                <a:latin typeface="Calibri"/>
              </a:defRPr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Anteil jüdischer Bürger an der Bevölkerung Bruchsals zwischen 1825 und 1925</a:t>
            </a:r>
          </a:p>
        </c:rich>
      </c:tx>
      <c:layout>
        <c:manualLayout>
          <c:xMode val="edge"/>
          <c:yMode val="edge"/>
          <c:x val="0.0931999856615407"/>
          <c:y val="0.00161377084454008"/>
        </c:manualLayout>
      </c:layout>
      <c:overlay val="0"/>
      <c:spPr>
        <a:noFill/>
        <a:ln w="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080653833745564"/>
          <c:y val="0.0973044049967127"/>
          <c:w val="0.890095709216045"/>
          <c:h val="0.834797680951527"/>
        </c:manualLayout>
      </c:layout>
      <c:scatterChart>
        <c:scatterStyle val="lineMarker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Anteil an der Bevölkerung</c:v>
                </c:pt>
              </c:strCache>
            </c:strRef>
          </c:tx>
          <c:spPr>
            <a:solidFill>
              <a:srgbClr val="c00000"/>
            </a:solidFill>
            <a:ln cap="rnd" w="25560">
              <a:solidFill>
                <a:srgbClr val="c00000"/>
              </a:solidFill>
              <a:round/>
            </a:ln>
          </c:spPr>
          <c:marker>
            <c:symbol val="circle"/>
            <c:size val="5"/>
            <c:spPr>
              <a:solidFill>
                <a:srgbClr val="c00000"/>
              </a:solidFill>
            </c:spPr>
          </c:marker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Aptos"/>
                  </a:defRPr>
                </a:pPr>
              </a:p>
            </c:txPr>
            <c:dLblPos val="r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1</c:f>
              <c:numCache>
                <c:formatCode>General</c:formatCode>
                <c:ptCount val="8"/>
                <c:pt idx="0">
                  <c:v>1825</c:v>
                </c:pt>
                <c:pt idx="1">
                  <c:v>1842</c:v>
                </c:pt>
                <c:pt idx="2">
                  <c:v>1862</c:v>
                </c:pt>
                <c:pt idx="3">
                  <c:v>1875</c:v>
                </c:pt>
                <c:pt idx="4">
                  <c:v>1885</c:v>
                </c:pt>
                <c:pt idx="5">
                  <c:v>1900</c:v>
                </c:pt>
                <c:pt idx="6">
                  <c:v>1910</c:v>
                </c:pt>
                <c:pt idx="7">
                  <c:v>1925</c:v>
                </c:pt>
              </c:numCache>
            </c:numRef>
          </c:xVal>
          <c:yVal>
            <c:numRef>
              <c:f>0</c:f>
              <c:numCache>
                <c:formatCode>0.00%</c:formatCode>
                <c:ptCount val="8"/>
                <c:pt idx="0">
                  <c:v>0.026</c:v>
                </c:pt>
                <c:pt idx="1">
                  <c:v>0.032</c:v>
                </c:pt>
                <c:pt idx="2">
                  <c:v>0.039</c:v>
                </c:pt>
                <c:pt idx="3">
                  <c:v>0.056</c:v>
                </c:pt>
                <c:pt idx="4">
                  <c:v>0.059</c:v>
                </c:pt>
                <c:pt idx="5">
                  <c:v>0.055</c:v>
                </c:pt>
                <c:pt idx="6">
                  <c:v>0.046</c:v>
                </c:pt>
                <c:pt idx="7">
                  <c:v>0.037</c:v>
                </c:pt>
              </c:numCache>
            </c:numRef>
          </c:yVal>
          <c:smooth val="1"/>
        </c:ser>
        <c:axId val="82018122"/>
        <c:axId val="43929006"/>
      </c:scatterChart>
      <c:valAx>
        <c:axId val="82018122"/>
        <c:scaling>
          <c:orientation val="minMax"/>
        </c:scaling>
        <c:delete val="0"/>
        <c:axPos val="b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solidFill>
              <a:srgbClr val="bfbfbf"/>
            </a:solidFill>
            <a:round/>
          </a:ln>
        </c:spPr>
        <c:txPr>
          <a:bodyPr/>
          <a:lstStyle/>
          <a:p>
            <a:pPr>
              <a:defRPr b="0" sz="1600" spc="-1" strike="noStrike">
                <a:solidFill>
                  <a:srgbClr val="000000"/>
                </a:solidFill>
                <a:latin typeface="Aptos"/>
              </a:defRPr>
            </a:pPr>
          </a:p>
        </c:txPr>
        <c:crossAx val="43929006"/>
        <c:crosses val="autoZero"/>
        <c:crossBetween val="midCat"/>
      </c:valAx>
      <c:valAx>
        <c:axId val="43929006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0.00%" sourceLinked="0"/>
        <c:majorTickMark val="none"/>
        <c:minorTickMark val="none"/>
        <c:tickLblPos val="nextTo"/>
        <c:spPr>
          <a:ln w="9360">
            <a:solidFill>
              <a:srgbClr val="bfbfbf"/>
            </a:solidFill>
            <a:round/>
          </a:ln>
        </c:spPr>
        <c:txPr>
          <a:bodyPr/>
          <a:lstStyle/>
          <a:p>
            <a:pPr>
              <a:defRPr b="0" sz="1600" spc="-1" strike="noStrike">
                <a:solidFill>
                  <a:srgbClr val="000000"/>
                </a:solidFill>
                <a:latin typeface="Aptos"/>
              </a:defRPr>
            </a:pPr>
          </a:p>
        </c:txPr>
        <c:crossAx val="82018122"/>
        <c:crosses val="autoZero"/>
        <c:crossBetween val="midCat"/>
      </c:valAx>
      <c:spPr>
        <a:noFill/>
        <a:ln w="25560">
          <a:noFill/>
        </a:ln>
      </c:spPr>
    </c:plotArea>
    <c:plotVisOnly val="1"/>
    <c:dispBlanksAs val="gap"/>
  </c:chart>
  <c:spPr>
    <a:noFill/>
    <a:ln w="0">
      <a:noFill/>
    </a:ln>
  </c:spPr>
  <c:userShapes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lang="en-US" sz="2400" spc="-1" strike="noStrike">
                <a:solidFill>
                  <a:srgbClr val="000000"/>
                </a:solidFill>
                <a:latin typeface="Calibri"/>
              </a:defRPr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Rückgang der jüdischen Bevölkerung in Bruchsal 
zwischen 1933 und 1945</a:t>
            </a:r>
          </a:p>
        </c:rich>
      </c:tx>
      <c:layout>
        <c:manualLayout>
          <c:xMode val="edge"/>
          <c:yMode val="edge"/>
          <c:x val="0.292132960298428"/>
          <c:y val="0.0173246535069299"/>
        </c:manualLayout>
      </c:layout>
      <c:overlay val="0"/>
      <c:spPr>
        <a:noFill/>
        <a:ln w="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0821009858779643"/>
          <c:y val="0.105680386392272"/>
          <c:w val="0.909572342126299"/>
          <c:h val="0.79283914321713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215f9a"/>
            </a:solidFill>
            <a:ln w="0">
              <a:noFill/>
            </a:ln>
          </c:spPr>
          <c:invertIfNegative val="0"/>
          <c:dLbls>
            <c:txPr>
              <a:bodyPr wrap="squar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Aptos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6"/>
                <c:pt idx="0">
                  <c:v>1933</c:v>
                </c:pt>
                <c:pt idx="1">
                  <c:v>1937</c:v>
                </c:pt>
                <c:pt idx="2">
                  <c:v>1939</c:v>
                </c:pt>
                <c:pt idx="3">
                  <c:v>1940</c:v>
                </c:pt>
                <c:pt idx="4">
                  <c:v>1941</c:v>
                </c:pt>
                <c:pt idx="5">
                  <c:v>1945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6"/>
                <c:pt idx="0">
                  <c:v>501</c:v>
                </c:pt>
                <c:pt idx="1">
                  <c:v>326</c:v>
                </c:pt>
                <c:pt idx="2">
                  <c:v>162</c:v>
                </c:pt>
                <c:pt idx="3">
                  <c:v>91</c:v>
                </c:pt>
                <c:pt idx="4">
                  <c:v>10</c:v>
                </c:pt>
                <c:pt idx="5">
                  <c:v>8</c:v>
                </c:pt>
              </c:numCache>
            </c:numRef>
          </c:val>
        </c:ser>
        <c:gapWidth val="150"/>
        <c:overlap val="0"/>
        <c:axId val="19278386"/>
        <c:axId val="88540000"/>
      </c:barChart>
      <c:catAx>
        <c:axId val="19278386"/>
        <c:scaling>
          <c:orientation val="minMax"/>
        </c:scaling>
        <c:delete val="0"/>
        <c:axPos val="b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0" sourceLinked="0"/>
        <c:majorTickMark val="none"/>
        <c:minorTickMark val="none"/>
        <c:tickLblPos val="nextTo"/>
        <c:spPr>
          <a:ln w="9360">
            <a:solidFill>
              <a:srgbClr val="bfbfbf"/>
            </a:solidFill>
            <a:round/>
          </a:ln>
        </c:spPr>
        <c:txPr>
          <a:bodyPr/>
          <a:lstStyle/>
          <a:p>
            <a:pPr>
              <a:defRPr b="0" sz="1200" spc="-1" strike="noStrike">
                <a:solidFill>
                  <a:srgbClr val="000000"/>
                </a:solidFill>
                <a:latin typeface="Aptos"/>
              </a:defRPr>
            </a:pPr>
          </a:p>
        </c:txPr>
        <c:crossAx val="88540000"/>
        <c:crosses val="autoZero"/>
        <c:auto val="1"/>
        <c:lblAlgn val="ctr"/>
        <c:lblOffset val="100"/>
        <c:noMultiLvlLbl val="0"/>
      </c:catAx>
      <c:valAx>
        <c:axId val="88540000"/>
        <c:scaling>
          <c:orientation val="minMax"/>
        </c:scaling>
        <c:delete val="0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0"/>
        <c:majorTickMark val="none"/>
        <c:minorTickMark val="none"/>
        <c:tickLblPos val="nextTo"/>
        <c:spPr>
          <a:ln w="9360">
            <a:solidFill>
              <a:srgbClr val="bfbfbf"/>
            </a:solidFill>
            <a:round/>
          </a:ln>
        </c:spPr>
        <c:txPr>
          <a:bodyPr/>
          <a:lstStyle/>
          <a:p>
            <a:pPr>
              <a:defRPr b="0" sz="1200" spc="-1" strike="noStrike">
                <a:solidFill>
                  <a:srgbClr val="000000"/>
                </a:solidFill>
                <a:latin typeface="Aptos"/>
              </a:defRPr>
            </a:pPr>
          </a:p>
        </c:txPr>
        <c:crossAx val="19278386"/>
        <c:crosses val="autoZero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0">
      <a:noFill/>
    </a:ln>
  </c:spPr>
  <c:userShapes r:id="rId1"/>
</c:chartSpace>
</file>

<file path=ppt/drawings/drawing1.xml><?xml version="1.0" encoding="utf-8"?>
<c:userShapes xmlns:cdr="http://schemas.openxmlformats.org/drawingml/2006/chartDrawing" xmlns:a="http://schemas.openxmlformats.org/drawingml/2006/main" xmlns:c="http://schemas.openxmlformats.org/drawingml/2006/chart" xmlns:r="http://schemas.openxmlformats.org/officeDocument/2006/relationships">
  <cdr:relSizeAnchor>
    <cdr:from>
      <cdr:x>0.682510664229129</cdr:x>
      <cdr:y>0.514015898631283</cdr:y>
    </cdr:from>
    <cdr:to>
      <cdr:x>0.953041545685916</cdr:x>
      <cdr:y>0.735042735042735</cdr:y>
    </cdr:to>
    <cdr:sp>
      <cdr:nvSpPr>
        <cdr:cNvPr id="87" name="Textfeld 1"/>
        <cdr:cNvSpPr/>
      </cdr:nvSpPr>
      <cdr:spPr>
        <a:xfrm>
          <a:off x="6854400" y="3096000"/>
          <a:ext cx="2716920" cy="1331280"/>
        </a:xfrm>
        <a:prstGeom prst="rect">
          <a:avLst/>
        </a:prstGeom>
        <a:noFill/>
        <a:ln w="0">
          <a:noFill/>
        </a:ln>
      </cdr:spPr>
      <cdr:style>
        <a:lnRef idx="0"/>
        <a:fillRef idx="0"/>
        <a:effectRef idx="0"/>
        <a:fontRef idx="minor"/>
      </cdr:style>
      <cdr:txBody>
        <a:bodyPr vertOverflow="clip" lIns="90000" rIns="90000" tIns="45000" bIns="45000" anchor="t">
          <a:noAutofit/>
        </a:bodyPr>
        <a:p>
          <a:pPr>
            <a:lnSpc>
              <a:spcPct val="100000"/>
            </a:lnSpc>
          </a:pPr>
          <a:endParaRPr b="0" lang="de-DE" sz="1100" spc="-1" strike="noStrike">
            <a:solidFill>
              <a:srgbClr val="000000"/>
            </a:solidFill>
            <a:latin typeface="Times New Roman"/>
          </a:endParaRPr>
        </a:p>
      </cdr:txBody>
    </cdr:sp>
  </cdr:relSizeAnchor>
</c:userShapes>
</file>

<file path=ppt/drawings/drawing2.xml><?xml version="1.0" encoding="utf-8"?>
<c:userShapes xmlns:cdr="http://schemas.openxmlformats.org/drawingml/2006/chartDrawing" xmlns:a="http://schemas.openxmlformats.org/drawingml/2006/main" xmlns:c="http://schemas.openxmlformats.org/drawingml/2006/chart" xmlns:r="http://schemas.openxmlformats.org/officeDocument/2006/relationships">
  <cdr:relSizeAnchor>
    <cdr:from>
      <cdr:x>0.795929922728484</cdr:x>
      <cdr:y>0.574811003779924</cdr:y>
    </cdr:from>
    <cdr:to>
      <cdr:x>0.977251532107647</cdr:x>
      <cdr:y>0.668206635867283</cdr:y>
    </cdr:to>
    <cdr:sp>
      <cdr:nvSpPr>
        <cdr:cNvPr id="95" name="Textfeld 2"/>
        <cdr:cNvSpPr/>
      </cdr:nvSpPr>
      <cdr:spPr>
        <a:xfrm>
          <a:off x="8602920" y="3941640"/>
          <a:ext cx="1959840" cy="640440"/>
        </a:xfrm>
        <a:prstGeom prst="rect">
          <a:avLst/>
        </a:prstGeom>
        <a:noFill/>
        <a:ln w="0">
          <a:noFill/>
        </a:ln>
      </cdr:spPr>
      <cdr:style>
        <a:lnRef idx="0"/>
        <a:fillRef idx="0"/>
        <a:effectRef idx="0"/>
        <a:fontRef idx="minor"/>
      </cdr:style>
      <cdr:txBody>
        <a:bodyPr vertOverflow="clip" lIns="90000" rIns="90000" tIns="45000" bIns="45000" anchor="t">
          <a:noAutofit/>
        </a:bodyPr>
        <a:p>
          <a:pPr>
            <a:lnSpc>
              <a:spcPct val="100000"/>
            </a:lnSpc>
          </a:pPr>
          <a:endParaRPr b="0" lang="de-DE" sz="1100" spc="-1" strike="noStrike">
            <a:solidFill>
              <a:srgbClr val="000000"/>
            </a:solidFill>
            <a:latin typeface="Times New Roman"/>
          </a:endParaRPr>
        </a:p>
      </cdr:txBody>
    </cdr:sp>
  </cdr:relSizeAnchor>
</c:userShape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9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de-DE" sz="1800" spc="-1" strike="noStrike">
                <a:solidFill>
                  <a:schemeClr val="dk1"/>
                </a:solidFill>
                <a:latin typeface="Aptos"/>
              </a:rPr>
              <a:t>Folie mittels Klicken verschieben</a:t>
            </a:r>
            <a:endParaRPr b="0" lang="de-DE" sz="1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de-DE" sz="2000" spc="-1" strike="noStrike">
                <a:solidFill>
                  <a:srgbClr val="000000"/>
                </a:solidFill>
                <a:latin typeface="Arial"/>
              </a:rPr>
              <a:t>Format der Notizen mittels Klicken bearbeiten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&lt;Kopfzeile&gt;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dt" idx="25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ftr" idx="26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0" name="PlaceHolder 6"/>
          <p:cNvSpPr>
            <a:spLocks noGrp="1"/>
          </p:cNvSpPr>
          <p:nvPr>
            <p:ph type="sldNum" idx="27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AAF24C0F-BE4D-4FEE-8789-501391584A56}" type="slidenum"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&lt;Foliennummer&gt;</a:t>
            </a:fld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320" cy="3085200"/>
          </a:xfrm>
          <a:prstGeom prst="rect">
            <a:avLst/>
          </a:prstGeom>
          <a:ln w="0">
            <a:noFill/>
          </a:ln>
        </p:spPr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sldNum" idx="28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200" spc="-1" strike="noStrike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6168B5C-9AA1-4BB2-8A49-48FEFA875794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320" cy="3085200"/>
          </a:xfrm>
          <a:prstGeom prst="rect">
            <a:avLst/>
          </a:prstGeom>
          <a:ln w="0">
            <a:noFill/>
          </a:ln>
        </p:spPr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sldNum" idx="29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200" spc="-1" strike="noStrike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1B9618FF-F969-4009-A929-38DBAB33519E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320" cy="3085200"/>
          </a:xfrm>
          <a:prstGeom prst="rect">
            <a:avLst/>
          </a:prstGeom>
          <a:ln w="0">
            <a:noFill/>
          </a:ln>
        </p:spPr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sldNum" idx="30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200" spc="-1" strike="noStrike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FAD654F-2B66-4E06-94CF-A244327E13D1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sldNum" idx="31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200" spc="-1" strike="noStrike">
                <a:solidFill>
                  <a:srgbClr val="000000"/>
                </a:solidFill>
                <a:latin typeface="Times New Roman"/>
                <a:ea typeface="+mn-ea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287B073-05FD-4561-A85C-5FF05549041F}" type="slidenum">
              <a:rPr b="0" lang="de-DE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1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776EECD3-4B62-4021-8E79-5603D736AA8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1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6D564AA0-C7BC-43D4-BFCF-5CC2A40BB38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1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0C4169D1-AADB-41F9-8488-BA17A668CD2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2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1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de-DE" sz="2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A2BC2A23-BDDB-4AF1-8803-3D58305CCAC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6BB311A1-8FE4-4BC3-AA6E-1F4E3CFD425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4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28ABAACC-F755-4BBD-B0B3-264D4C1347E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5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de-DE" sz="1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638C91B0-DE28-4CFB-A5A0-D75BCC61DDC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6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3"/>
          </p:nvPr>
        </p:nvSpPr>
        <p:spPr/>
        <p:txBody>
          <a:bodyPr/>
          <a:p>
            <a:fld id="{6DD04708-E5BD-439E-85A3-F8B3F7FB02E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4"/>
          </p:nvPr>
        </p:nvSpPr>
        <p:spPr/>
        <p:txBody>
          <a:bodyPr/>
          <a:p>
            <a:r>
              <a:rPr lang="de-DE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de-DE" sz="4400" spc="-1" strike="noStrike">
                <a:solidFill>
                  <a:schemeClr val="dk1"/>
                </a:solidFill>
                <a:latin typeface="Aptos"/>
              </a:rPr>
              <a:t>Format des Titeltextes durch Klicken bearbeiten</a:t>
            </a:r>
            <a:endParaRPr b="0" lang="de-DE" sz="44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D224132-C378-4FF3-9D72-7C1CE5FE62BD}" type="slidenum">
              <a:rPr b="0" lang="de-DE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chemeClr val="dk1"/>
                </a:solidFill>
                <a:latin typeface="Aptos"/>
              </a:rPr>
              <a:t>Format des Gliederungstextes durch Klicken bearbeiten</a:t>
            </a:r>
            <a:endParaRPr b="0" lang="de-DE" sz="2800" spc="-1" strike="noStrike">
              <a:solidFill>
                <a:schemeClr val="dk1"/>
              </a:solidFill>
              <a:latin typeface="Aptos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chemeClr val="dk1"/>
                </a:solidFill>
                <a:latin typeface="Aptos"/>
              </a:rPr>
              <a:t>Zweite Gliederungsebene</a:t>
            </a:r>
            <a:endParaRPr b="0" lang="de-DE" sz="2000" spc="-1" strike="noStrike">
              <a:solidFill>
                <a:schemeClr val="dk1"/>
              </a:solidFill>
              <a:latin typeface="Aptos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chemeClr val="dk1"/>
                </a:solidFill>
                <a:latin typeface="Aptos"/>
              </a:rPr>
              <a:t>Dritte Gliederungsebene</a:t>
            </a:r>
            <a:endParaRPr b="0" lang="de-DE" sz="1800" spc="-1" strike="noStrike">
              <a:solidFill>
                <a:schemeClr val="dk1"/>
              </a:solidFill>
              <a:latin typeface="Aptos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solidFill>
                  <a:schemeClr val="dk1"/>
                </a:solidFill>
                <a:latin typeface="Aptos"/>
              </a:rPr>
              <a:t>Vierte Gliederungsebene</a:t>
            </a:r>
            <a:endParaRPr b="0" lang="de-DE" sz="1800" spc="-1" strike="noStrike">
              <a:solidFill>
                <a:schemeClr val="dk1"/>
              </a:solidFill>
              <a:latin typeface="Aptos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chemeClr val="dk1"/>
                </a:solidFill>
                <a:latin typeface="Aptos"/>
              </a:rPr>
              <a:t>Fünfte Gliederungsebene</a:t>
            </a:r>
            <a:endParaRPr b="0" lang="de-DE" sz="2000" spc="-1" strike="noStrike">
              <a:solidFill>
                <a:schemeClr val="dk1"/>
              </a:solidFill>
              <a:latin typeface="Aptos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chemeClr val="dk1"/>
                </a:solidFill>
                <a:latin typeface="Aptos"/>
              </a:rPr>
              <a:t>Sechste Gliederungsebene</a:t>
            </a:r>
            <a:endParaRPr b="0" lang="de-DE" sz="2000" spc="-1" strike="noStrike">
              <a:solidFill>
                <a:schemeClr val="dk1"/>
              </a:solidFill>
              <a:latin typeface="Aptos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chemeClr val="dk1"/>
                </a:solidFill>
                <a:latin typeface="Aptos"/>
              </a:rPr>
              <a:t>Siebte Gliederungsebene</a:t>
            </a:r>
            <a:endParaRPr b="0" lang="de-DE" sz="2000" spc="-1" strike="noStrike">
              <a:solidFill>
                <a:schemeClr val="dk1"/>
              </a:solidFill>
              <a:latin typeface="Apto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de-DE" sz="4400" spc="-1" strike="noStrike">
                <a:solidFill>
                  <a:schemeClr val="dk1"/>
                </a:solidFill>
                <a:latin typeface="Aptos"/>
              </a:rPr>
              <a:t>Format des Titeltextes durch Klicken bearbeiten</a:t>
            </a:r>
            <a:endParaRPr b="0" lang="de-DE" sz="44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ftr" idx="4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AADF491-65A6-44A7-906F-CEF4E536012D}" type="slidenum">
              <a:rPr b="0" lang="de-DE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dt" idx="6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de-DE" sz="4400" spc="-1" strike="noStrike">
                <a:solidFill>
                  <a:schemeClr val="dk1"/>
                </a:solidFill>
                <a:latin typeface="Aptos"/>
              </a:rPr>
              <a:t>Format des Titeltextes durch Klicken bearbeiten</a:t>
            </a:r>
            <a:endParaRPr b="0" lang="de-DE" sz="44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chemeClr val="dk1"/>
                </a:solidFill>
                <a:latin typeface="Aptos"/>
              </a:rPr>
              <a:t>Format des Gliederungstextes durch Klicken bearbeiten</a:t>
            </a:r>
            <a:endParaRPr b="0" lang="de-DE" sz="1800" spc="-1" strike="noStrike">
              <a:solidFill>
                <a:schemeClr val="dk1"/>
              </a:solidFill>
              <a:latin typeface="Aptos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solidFill>
                  <a:schemeClr val="dk1"/>
                </a:solidFill>
                <a:latin typeface="Aptos"/>
              </a:rPr>
              <a:t>Zweite Gliederungsebene</a:t>
            </a:r>
            <a:endParaRPr b="0" lang="de-DE" sz="1800" spc="-1" strike="noStrike">
              <a:solidFill>
                <a:schemeClr val="dk1"/>
              </a:solidFill>
              <a:latin typeface="Aptos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chemeClr val="dk1"/>
                </a:solidFill>
                <a:latin typeface="Aptos"/>
              </a:rPr>
              <a:t>Dritte Gliederungsebene</a:t>
            </a:r>
            <a:endParaRPr b="0" lang="de-DE" sz="1800" spc="-1" strike="noStrike">
              <a:solidFill>
                <a:schemeClr val="dk1"/>
              </a:solidFill>
              <a:latin typeface="Aptos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solidFill>
                  <a:schemeClr val="dk1"/>
                </a:solidFill>
                <a:latin typeface="Aptos"/>
              </a:rPr>
              <a:t>Vierte Gliederungsebene</a:t>
            </a:r>
            <a:endParaRPr b="0" lang="de-DE" sz="1800" spc="-1" strike="noStrike">
              <a:solidFill>
                <a:schemeClr val="dk1"/>
              </a:solidFill>
              <a:latin typeface="Aptos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chemeClr val="dk1"/>
                </a:solidFill>
                <a:latin typeface="Aptos"/>
              </a:rPr>
              <a:t>Fünfte Gliederungsebene</a:t>
            </a:r>
            <a:endParaRPr b="0" lang="de-DE" sz="1800" spc="-1" strike="noStrike">
              <a:solidFill>
                <a:schemeClr val="dk1"/>
              </a:solidFill>
              <a:latin typeface="Aptos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chemeClr val="dk1"/>
                </a:solidFill>
                <a:latin typeface="Aptos"/>
              </a:rPr>
              <a:t>Sechste Gliederungsebene</a:t>
            </a:r>
            <a:endParaRPr b="0" lang="de-DE" sz="1800" spc="-1" strike="noStrike">
              <a:solidFill>
                <a:schemeClr val="dk1"/>
              </a:solidFill>
              <a:latin typeface="Aptos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chemeClr val="dk1"/>
                </a:solidFill>
                <a:latin typeface="Aptos"/>
              </a:rPr>
              <a:t>Siebte Gliederungsebene</a:t>
            </a:r>
            <a:endParaRPr b="0" lang="de-DE" sz="1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chemeClr val="dk1"/>
                </a:solidFill>
                <a:latin typeface="Aptos"/>
              </a:rPr>
              <a:t>Format des Gliederungstextes durch Klicken bearbeiten</a:t>
            </a:r>
            <a:endParaRPr b="0" lang="de-DE" sz="1800" spc="-1" strike="noStrike">
              <a:solidFill>
                <a:schemeClr val="dk1"/>
              </a:solidFill>
              <a:latin typeface="Aptos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solidFill>
                  <a:schemeClr val="dk1"/>
                </a:solidFill>
                <a:latin typeface="Aptos"/>
              </a:rPr>
              <a:t>Zweite Gliederungsebene</a:t>
            </a:r>
            <a:endParaRPr b="0" lang="de-DE" sz="1800" spc="-1" strike="noStrike">
              <a:solidFill>
                <a:schemeClr val="dk1"/>
              </a:solidFill>
              <a:latin typeface="Aptos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chemeClr val="dk1"/>
                </a:solidFill>
                <a:latin typeface="Aptos"/>
              </a:rPr>
              <a:t>Dritte Gliederungsebene</a:t>
            </a:r>
            <a:endParaRPr b="0" lang="de-DE" sz="1800" spc="-1" strike="noStrike">
              <a:solidFill>
                <a:schemeClr val="dk1"/>
              </a:solidFill>
              <a:latin typeface="Aptos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solidFill>
                  <a:schemeClr val="dk1"/>
                </a:solidFill>
                <a:latin typeface="Aptos"/>
              </a:rPr>
              <a:t>Vierte Gliederungsebene</a:t>
            </a:r>
            <a:endParaRPr b="0" lang="de-DE" sz="1800" spc="-1" strike="noStrike">
              <a:solidFill>
                <a:schemeClr val="dk1"/>
              </a:solidFill>
              <a:latin typeface="Aptos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chemeClr val="dk1"/>
                </a:solidFill>
                <a:latin typeface="Aptos"/>
              </a:rPr>
              <a:t>Fünfte Gliederungsebene</a:t>
            </a:r>
            <a:endParaRPr b="0" lang="de-DE" sz="1800" spc="-1" strike="noStrike">
              <a:solidFill>
                <a:schemeClr val="dk1"/>
              </a:solidFill>
              <a:latin typeface="Aptos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chemeClr val="dk1"/>
                </a:solidFill>
                <a:latin typeface="Aptos"/>
              </a:rPr>
              <a:t>Sechste Gliederungsebene</a:t>
            </a:r>
            <a:endParaRPr b="0" lang="de-DE" sz="1800" spc="-1" strike="noStrike">
              <a:solidFill>
                <a:schemeClr val="dk1"/>
              </a:solidFill>
              <a:latin typeface="Aptos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chemeClr val="dk1"/>
                </a:solidFill>
                <a:latin typeface="Aptos"/>
              </a:rPr>
              <a:t>Siebte Gliederungsebene</a:t>
            </a:r>
            <a:endParaRPr b="0" lang="de-DE" sz="1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ftr" idx="7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PlaceHolder 5"/>
          <p:cNvSpPr>
            <a:spLocks noGrp="1"/>
          </p:cNvSpPr>
          <p:nvPr>
            <p:ph type="sldNum" idx="8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06DA03F-18DA-47ED-85E6-F9902C0DC888}" type="slidenum">
              <a:rPr b="0" lang="de-DE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PlaceHolder 6"/>
          <p:cNvSpPr>
            <a:spLocks noGrp="1"/>
          </p:cNvSpPr>
          <p:nvPr>
            <p:ph type="dt" idx="9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de-DE" sz="4400" spc="-1" strike="noStrike">
                <a:solidFill>
                  <a:schemeClr val="dk1"/>
                </a:solidFill>
                <a:latin typeface="Aptos"/>
              </a:rPr>
              <a:t>Format des Titeltextes durch Klicken bearbeiten</a:t>
            </a:r>
            <a:endParaRPr b="0" lang="de-DE" sz="44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chemeClr val="dk1"/>
                </a:solidFill>
                <a:latin typeface="Aptos"/>
              </a:rPr>
              <a:t>Format des Gliederungstextes durch Klicken bearbeiten</a:t>
            </a:r>
            <a:endParaRPr b="0" lang="de-DE" sz="1800" spc="-1" strike="noStrike">
              <a:solidFill>
                <a:schemeClr val="dk1"/>
              </a:solidFill>
              <a:latin typeface="Aptos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solidFill>
                  <a:schemeClr val="dk1"/>
                </a:solidFill>
                <a:latin typeface="Aptos"/>
              </a:rPr>
              <a:t>Zweite Gliederungsebene</a:t>
            </a:r>
            <a:endParaRPr b="0" lang="de-DE" sz="1800" spc="-1" strike="noStrike">
              <a:solidFill>
                <a:schemeClr val="dk1"/>
              </a:solidFill>
              <a:latin typeface="Aptos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chemeClr val="dk1"/>
                </a:solidFill>
                <a:latin typeface="Aptos"/>
              </a:rPr>
              <a:t>Dritte Gliederungsebene</a:t>
            </a:r>
            <a:endParaRPr b="0" lang="de-DE" sz="1800" spc="-1" strike="noStrike">
              <a:solidFill>
                <a:schemeClr val="dk1"/>
              </a:solidFill>
              <a:latin typeface="Aptos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solidFill>
                  <a:schemeClr val="dk1"/>
                </a:solidFill>
                <a:latin typeface="Aptos"/>
              </a:rPr>
              <a:t>Vierte Gliederungsebene</a:t>
            </a:r>
            <a:endParaRPr b="0" lang="de-DE" sz="1800" spc="-1" strike="noStrike">
              <a:solidFill>
                <a:schemeClr val="dk1"/>
              </a:solidFill>
              <a:latin typeface="Aptos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chemeClr val="dk1"/>
                </a:solidFill>
                <a:latin typeface="Aptos"/>
              </a:rPr>
              <a:t>Fünfte Gliederungsebene</a:t>
            </a:r>
            <a:endParaRPr b="0" lang="de-DE" sz="1800" spc="-1" strike="noStrike">
              <a:solidFill>
                <a:schemeClr val="dk1"/>
              </a:solidFill>
              <a:latin typeface="Aptos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chemeClr val="dk1"/>
                </a:solidFill>
                <a:latin typeface="Aptos"/>
              </a:rPr>
              <a:t>Sechste Gliederungsebene</a:t>
            </a:r>
            <a:endParaRPr b="0" lang="de-DE" sz="1800" spc="-1" strike="noStrike">
              <a:solidFill>
                <a:schemeClr val="dk1"/>
              </a:solidFill>
              <a:latin typeface="Aptos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chemeClr val="dk1"/>
                </a:solidFill>
                <a:latin typeface="Aptos"/>
              </a:rPr>
              <a:t>Siebte Gliederungsebene</a:t>
            </a:r>
            <a:endParaRPr b="0" lang="de-DE" sz="1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ftr" idx="10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sldNum" idx="11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E7D6FB1-D2E4-4A9D-A62E-11E63636786B}" type="slidenum">
              <a:rPr b="0" lang="de-DE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5" name="PlaceHolder 5"/>
          <p:cNvSpPr>
            <a:spLocks noGrp="1"/>
          </p:cNvSpPr>
          <p:nvPr>
            <p:ph type="dt" idx="12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ftr" idx="13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sldNum" idx="14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68A93DE-40B1-4681-A4FE-F161844E5D45}" type="slidenum">
              <a:rPr b="0" lang="de-DE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dt" idx="15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ftr" idx="16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sldNum" idx="17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9020935-AADC-44B3-982E-ADECB701CF6F}" type="slidenum">
              <a:rPr b="0" lang="de-DE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dt" idx="18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de-DE" sz="4400" spc="-1" strike="noStrike">
                <a:solidFill>
                  <a:schemeClr val="dk1"/>
                </a:solidFill>
                <a:latin typeface="Aptos"/>
              </a:rPr>
              <a:t>Format des Titeltextes durch Klicken bearbeiten</a:t>
            </a:r>
            <a:endParaRPr b="0" lang="de-DE" sz="44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ftr" idx="19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sldNum" idx="20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E7D2976-8CE5-447A-969F-654D409957E3}" type="slidenum">
              <a:rPr b="0" lang="de-DE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dt" idx="21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ftr" idx="22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&lt;Fußzeile&gt;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ldNum" idx="23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de-DE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7A74FE5-F48C-446A-8C07-950B63E5CCAD}" type="slidenum">
              <a:rPr b="0" lang="de-DE" sz="1200" spc="-1" strike="noStrike">
                <a:solidFill>
                  <a:schemeClr val="dk1">
                    <a:tint val="82000"/>
                  </a:schemeClr>
                </a:solidFill>
                <a:latin typeface="Aptos"/>
              </a:rPr>
              <a:t>&lt;Foliennummer&gt;</a:t>
            </a:fld>
            <a:endParaRPr b="0" lang="de-DE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dt" idx="24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de-DE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de-DE" sz="1400" spc="-1" strike="noStrike">
                <a:solidFill>
                  <a:srgbClr val="000000"/>
                </a:solidFill>
                <a:latin typeface="Times New Roman"/>
              </a:rPr>
              <a:t>&lt;Datum/Uhrzeit&gt;</a:t>
            </a:r>
            <a:endParaRPr b="0" lang="de-DE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de-DE" sz="1800" spc="-1" strike="noStrike">
                <a:solidFill>
                  <a:schemeClr val="dk1"/>
                </a:solidFill>
                <a:latin typeface="Aptos"/>
              </a:rPr>
              <a:t>Format des Titeltextes durch Klicken bearbeiten</a:t>
            </a:r>
            <a:endParaRPr b="0" lang="de-DE" sz="18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800" spc="-1" strike="noStrike">
                <a:solidFill>
                  <a:schemeClr val="dk1"/>
                </a:solidFill>
                <a:latin typeface="Aptos"/>
              </a:rPr>
              <a:t>Format des Gliederungstextes durch Klicken bearbeiten</a:t>
            </a:r>
            <a:endParaRPr b="0" lang="de-DE" sz="2800" spc="-1" strike="noStrike">
              <a:solidFill>
                <a:schemeClr val="dk1"/>
              </a:solidFill>
              <a:latin typeface="Aptos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2000" spc="-1" strike="noStrike">
                <a:solidFill>
                  <a:schemeClr val="dk1"/>
                </a:solidFill>
                <a:latin typeface="Aptos"/>
              </a:rPr>
              <a:t>Zweite Gliederungsebene</a:t>
            </a:r>
            <a:endParaRPr b="0" lang="de-DE" sz="2000" spc="-1" strike="noStrike">
              <a:solidFill>
                <a:schemeClr val="dk1"/>
              </a:solidFill>
              <a:latin typeface="Aptos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1800" spc="-1" strike="noStrike">
                <a:solidFill>
                  <a:schemeClr val="dk1"/>
                </a:solidFill>
                <a:latin typeface="Aptos"/>
              </a:rPr>
              <a:t>Dritte Gliederungsebene</a:t>
            </a:r>
            <a:endParaRPr b="0" lang="de-DE" sz="1800" spc="-1" strike="noStrike">
              <a:solidFill>
                <a:schemeClr val="dk1"/>
              </a:solidFill>
              <a:latin typeface="Aptos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de-DE" sz="1800" spc="-1" strike="noStrike">
                <a:solidFill>
                  <a:schemeClr val="dk1"/>
                </a:solidFill>
                <a:latin typeface="Aptos"/>
              </a:rPr>
              <a:t>Vierte Gliederungsebene</a:t>
            </a:r>
            <a:endParaRPr b="0" lang="de-DE" sz="1800" spc="-1" strike="noStrike">
              <a:solidFill>
                <a:schemeClr val="dk1"/>
              </a:solidFill>
              <a:latin typeface="Aptos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chemeClr val="dk1"/>
                </a:solidFill>
                <a:latin typeface="Aptos"/>
              </a:rPr>
              <a:t>Fünfte Gliederungsebene</a:t>
            </a:r>
            <a:endParaRPr b="0" lang="de-DE" sz="2000" spc="-1" strike="noStrike">
              <a:solidFill>
                <a:schemeClr val="dk1"/>
              </a:solidFill>
              <a:latin typeface="Aptos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chemeClr val="dk1"/>
                </a:solidFill>
                <a:latin typeface="Aptos"/>
              </a:rPr>
              <a:t>Sechste Gliederungsebene</a:t>
            </a:r>
            <a:endParaRPr b="0" lang="de-DE" sz="2000" spc="-1" strike="noStrike">
              <a:solidFill>
                <a:schemeClr val="dk1"/>
              </a:solidFill>
              <a:latin typeface="Aptos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de-DE" sz="2000" spc="-1" strike="noStrike">
                <a:solidFill>
                  <a:schemeClr val="dk1"/>
                </a:solidFill>
                <a:latin typeface="Aptos"/>
              </a:rPr>
              <a:t>Siebte Gliederungsebene</a:t>
            </a:r>
            <a:endParaRPr b="0" lang="de-DE" sz="2000" spc="-1" strike="noStrike">
              <a:solidFill>
                <a:schemeClr val="dk1"/>
              </a:solidFill>
              <a:latin typeface="Apto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8.xml"/><Relationship Id="rId4" Type="http://schemas.openxmlformats.org/officeDocument/2006/relationships/notesSlide" Target="../notesSlides/notesSlide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slideLayout" Target="../slideLayouts/slideLayout8.xml"/><Relationship Id="rId5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slideLayout" Target="../slideLayouts/slideLayout8.xml"/><Relationship Id="rId5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chart" Target="../charts/chart1.xml"/><Relationship Id="rId2" Type="http://schemas.openxmlformats.org/officeDocument/2006/relationships/slideLayout" Target="../slideLayouts/slideLayout8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chart" Target="../charts/chart2.xml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chart" Target="../charts/chart3.xml"/><Relationship Id="rId2" Type="http://schemas.openxmlformats.org/officeDocument/2006/relationships/slideLayout" Target="../slideLayouts/slideLayout8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040" cy="6856920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solidFill>
                <a:srgbClr val="ffffff"/>
              </a:solidFill>
              <a:latin typeface="Aptos"/>
            </a:endParaRPr>
          </a:p>
        </p:txBody>
      </p:sp>
      <p:sp>
        <p:nvSpPr>
          <p:cNvPr id="52" name="Rectangle 1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5135040" cy="6870600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solidFill>
                <a:srgbClr val="ffffff"/>
              </a:solidFill>
              <a:latin typeface="Aptos"/>
            </a:endParaRPr>
          </a:p>
        </p:txBody>
      </p:sp>
      <p:sp>
        <p:nvSpPr>
          <p:cNvPr id="53" name="Picture 17"/>
          <p:cNvSpPr/>
          <p:nvPr/>
        </p:nvSpPr>
        <p:spPr>
          <a:xfrm>
            <a:off x="2915280" y="0"/>
            <a:ext cx="9275400" cy="6856920"/>
          </a:xfrm>
          <a:custGeom>
            <a:avLst/>
            <a:gdLst>
              <a:gd name="textAreaLeft" fmla="*/ 0 w 9275400"/>
              <a:gd name="textAreaRight" fmla="*/ 9276480 w 9275400"/>
              <a:gd name="textAreaTop" fmla="*/ 0 h 6856920"/>
              <a:gd name="textAreaBottom" fmla="*/ 6858000 h 6856920"/>
            </a:gdLst>
            <a:ahLst/>
            <a:rect l="textAreaLeft" t="textAreaTop" r="textAreaRight" b="textAreaBottom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30200" y="1482840"/>
            <a:ext cx="3005640" cy="2639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800"/>
              </a:spcBef>
              <a:spcAft>
                <a:spcPts val="1199"/>
              </a:spcAft>
              <a:buNone/>
              <a:tabLst>
                <a:tab algn="l" pos="0"/>
              </a:tabLst>
            </a:pPr>
            <a:r>
              <a:rPr b="0" lang="de-DE" sz="4000" spc="-1" strike="noStrike">
                <a:solidFill>
                  <a:schemeClr val="dk1">
                    <a:lumMod val="85000"/>
                    <a:lumOff val="15000"/>
                  </a:schemeClr>
                </a:solidFill>
                <a:latin typeface="Aptos Display"/>
              </a:rPr>
              <a:t>Christliche Bildhauer</a:t>
            </a:r>
            <a:br>
              <a:rPr sz="4000"/>
            </a:br>
            <a:r>
              <a:rPr b="0" lang="de-DE" sz="4000" spc="-1" strike="noStrike">
                <a:solidFill>
                  <a:schemeClr val="dk1">
                    <a:lumMod val="85000"/>
                    <a:lumOff val="15000"/>
                  </a:schemeClr>
                </a:solidFill>
                <a:latin typeface="Aptos Display"/>
              </a:rPr>
              <a:t> </a:t>
            </a:r>
            <a:br>
              <a:rPr sz="4000"/>
            </a:br>
            <a:r>
              <a:rPr b="0" lang="de-DE" sz="4000" spc="-1" strike="noStrike">
                <a:solidFill>
                  <a:schemeClr val="dk1">
                    <a:lumMod val="85000"/>
                    <a:lumOff val="15000"/>
                  </a:schemeClr>
                </a:solidFill>
                <a:latin typeface="Aptos Display"/>
              </a:rPr>
              <a:t>Jüdische Grabmale</a:t>
            </a:r>
            <a:endParaRPr b="0" lang="de-DE" sz="4000" spc="-1" strike="noStrike">
              <a:solidFill>
                <a:schemeClr val="dk1"/>
              </a:solidFill>
              <a:latin typeface="Aptos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subTitle"/>
          </p:nvPr>
        </p:nvSpPr>
        <p:spPr>
          <a:xfrm>
            <a:off x="430200" y="4814640"/>
            <a:ext cx="3436200" cy="1732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0" algn="just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de-DE" sz="2800" spc="-1" strike="noStrike">
                <a:solidFill>
                  <a:schemeClr val="dk1">
                    <a:lumMod val="85000"/>
                    <a:lumOff val="15000"/>
                  </a:schemeClr>
                </a:solidFill>
                <a:latin typeface="Duru Sans"/>
              </a:rPr>
              <a:t>Bildhauer aus Schmie und ihre Grabmale auf jüdischen Friedhöfen im nahen Baden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56" name="Gerader Verbinder 4"/>
          <p:cNvCxnSpPr/>
          <p:nvPr/>
        </p:nvCxnSpPr>
        <p:spPr>
          <a:xfrm>
            <a:off x="596520" y="2818800"/>
            <a:ext cx="1635480" cy="1080"/>
          </a:xfrm>
          <a:prstGeom prst="straightConnector1">
            <a:avLst/>
          </a:prstGeom>
          <a:ln w="0">
            <a:solidFill>
              <a:srgbClr val="e97132"/>
            </a:solidFill>
          </a:ln>
        </p:spPr>
      </p:cxnSp>
      <p:sp>
        <p:nvSpPr>
          <p:cNvPr id="57" name="Textfeld 3"/>
          <p:cNvSpPr/>
          <p:nvPr/>
        </p:nvSpPr>
        <p:spPr>
          <a:xfrm>
            <a:off x="430200" y="4830480"/>
            <a:ext cx="4412880" cy="162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90000"/>
              </a:lnSpc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Das selbstverständliche Miteinander von Juden 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90000"/>
              </a:lnSpc>
              <a:tabLst>
                <a:tab algn="l" pos="0"/>
              </a:tabLst>
            </a:pPr>
            <a:r>
              <a:rPr b="0" lang="de-DE" sz="2800" spc="-1" strike="noStrike">
                <a:solidFill>
                  <a:srgbClr val="000000"/>
                </a:solidFill>
                <a:latin typeface="Calibri"/>
              </a:rPr>
              <a:t>und Christen im Spiegel jüdischer Grabmale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>
            <a:lumMod val="9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feld 1"/>
          <p:cNvSpPr/>
          <p:nvPr/>
        </p:nvSpPr>
        <p:spPr>
          <a:xfrm>
            <a:off x="730800" y="1734120"/>
            <a:ext cx="3542760" cy="2497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 defTabSz="914400">
              <a:lnSpc>
                <a:spcPct val="100000"/>
              </a:lnSpc>
              <a:spcAft>
                <a:spcPts val="1199"/>
              </a:spcAft>
              <a:buClr>
                <a:srgbClr val="ff0000"/>
              </a:buClr>
              <a:buFont typeface="Arial"/>
              <a:buChar char="•"/>
            </a:pPr>
            <a:r>
              <a:rPr b="1" lang="de-DE" sz="3200" spc="-1" strike="noStrike">
                <a:solidFill>
                  <a:srgbClr val="ff0000"/>
                </a:solidFill>
                <a:latin typeface="Aptos"/>
              </a:rPr>
              <a:t>Bretten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spcAft>
                <a:spcPts val="1199"/>
              </a:spcAft>
              <a:buClr>
                <a:srgbClr val="ff0000"/>
              </a:buClr>
              <a:buFont typeface="Arial"/>
              <a:buChar char="•"/>
            </a:pPr>
            <a:r>
              <a:rPr b="1" lang="de-DE" sz="3200" spc="-1" strike="noStrike">
                <a:solidFill>
                  <a:srgbClr val="ff0000"/>
                </a:solidFill>
                <a:latin typeface="Aptos"/>
              </a:rPr>
              <a:t>Bruchsal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spcAft>
                <a:spcPts val="1199"/>
              </a:spcAft>
              <a:buClr>
                <a:srgbClr val="ff0000"/>
              </a:buClr>
              <a:buFont typeface="Arial"/>
              <a:buChar char="•"/>
            </a:pPr>
            <a:r>
              <a:rPr b="1" lang="de-DE" sz="3200" spc="-1" strike="noStrike">
                <a:solidFill>
                  <a:srgbClr val="ff0000"/>
                </a:solidFill>
                <a:latin typeface="Aptos"/>
              </a:rPr>
              <a:t>Obergrombach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spcAft>
                <a:spcPts val="1199"/>
              </a:spcAft>
              <a:buClr>
                <a:srgbClr val="ff0000"/>
              </a:buClr>
              <a:buFont typeface="Arial"/>
              <a:buChar char="•"/>
            </a:pPr>
            <a:r>
              <a:rPr b="1" lang="de-DE" sz="3200" spc="-1" strike="noStrike">
                <a:solidFill>
                  <a:srgbClr val="ff0000"/>
                </a:solidFill>
                <a:latin typeface="Aptos"/>
              </a:rPr>
              <a:t>Jöhlingen</a:t>
            </a:r>
            <a:endParaRPr b="0" lang="de-DE" sz="3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9" name="Grafik 2" descr=""/>
          <p:cNvPicPr/>
          <p:nvPr/>
        </p:nvPicPr>
        <p:blipFill>
          <a:blip r:embed="rId1"/>
          <a:srcRect l="1187" t="0" r="4969" b="0"/>
          <a:stretch/>
        </p:blipFill>
        <p:spPr>
          <a:xfrm>
            <a:off x="5271120" y="0"/>
            <a:ext cx="5649120" cy="6856920"/>
          </a:xfrm>
          <a:prstGeom prst="rect">
            <a:avLst/>
          </a:prstGeom>
          <a:ln w="0">
            <a:noFill/>
          </a:ln>
        </p:spPr>
      </p:pic>
      <p:grpSp>
        <p:nvGrpSpPr>
          <p:cNvPr id="60" name="Gruppieren 6"/>
          <p:cNvGrpSpPr/>
          <p:nvPr/>
        </p:nvGrpSpPr>
        <p:grpSpPr>
          <a:xfrm>
            <a:off x="0" y="0"/>
            <a:ext cx="0" cy="0"/>
            <a:chOff x="0" y="0"/>
            <a:chExt cx="0" cy="0"/>
          </a:xfrm>
        </p:grpSpPr>
      </p:grpSp>
      <p:pic>
        <p:nvPicPr>
          <p:cNvPr id="61" name="Grafik 19" descr=""/>
          <p:cNvPicPr/>
          <p:nvPr/>
        </p:nvPicPr>
        <p:blipFill>
          <a:blip r:embed="rId2"/>
          <a:srcRect l="25245" t="18141" r="28258" b="51121"/>
          <a:stretch/>
        </p:blipFill>
        <p:spPr>
          <a:xfrm>
            <a:off x="4150080" y="307080"/>
            <a:ext cx="7809120" cy="6265080"/>
          </a:xfrm>
          <a:prstGeom prst="rect">
            <a:avLst/>
          </a:prstGeom>
          <a:ln w="0">
            <a:noFill/>
          </a:ln>
          <a:effectLst>
            <a:softEdge rad="317520"/>
          </a:effectLst>
        </p:spPr>
      </p:pic>
      <p:grpSp>
        <p:nvGrpSpPr>
          <p:cNvPr id="62" name="Gruppieren 23"/>
          <p:cNvGrpSpPr/>
          <p:nvPr/>
        </p:nvGrpSpPr>
        <p:grpSpPr>
          <a:xfrm>
            <a:off x="0" y="0"/>
            <a:ext cx="0" cy="0"/>
            <a:chOff x="0" y="0"/>
            <a:chExt cx="0" cy="0"/>
          </a:xfrm>
        </p:grpSpPr>
      </p:grpSp>
      <p:sp>
        <p:nvSpPr>
          <p:cNvPr id="63" name="Textfeld 11"/>
          <p:cNvSpPr/>
          <p:nvPr/>
        </p:nvSpPr>
        <p:spPr>
          <a:xfrm>
            <a:off x="325440" y="6550200"/>
            <a:ext cx="4806000" cy="51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de-DE" sz="1400" spc="-1" strike="noStrike">
                <a:solidFill>
                  <a:srgbClr val="000000"/>
                </a:solidFill>
                <a:latin typeface="Aptos"/>
              </a:rPr>
              <a:t>Aus: entwurf. Religionspädagogische Mitteilungen. 2/85</a:t>
            </a:r>
            <a:endParaRPr b="0" lang="de-DE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Textfeld 12"/>
          <p:cNvSpPr/>
          <p:nvPr/>
        </p:nvSpPr>
        <p:spPr>
          <a:xfrm>
            <a:off x="566640" y="177120"/>
            <a:ext cx="3341160" cy="1797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de-DE" sz="2800" spc="-1" strike="noStrike">
                <a:solidFill>
                  <a:srgbClr val="000000"/>
                </a:solidFill>
                <a:latin typeface="Calibri"/>
              </a:rPr>
              <a:t>Jüdische Friedhöfe in Baden-Württemberg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" dur="indefinite" restart="never" nodeType="tmRoot">
          <p:childTnLst>
            <p:seq>
              <p:cTn id="14" dur="indefinite" nodeType="mainSeq">
                <p:childTnLst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>
            <a:lumMod val="90000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uppieren 8"/>
          <p:cNvGrpSpPr/>
          <p:nvPr/>
        </p:nvGrpSpPr>
        <p:grpSpPr>
          <a:xfrm>
            <a:off x="0" y="0"/>
            <a:ext cx="11425320" cy="7034760"/>
            <a:chOff x="0" y="0"/>
            <a:chExt cx="11425320" cy="7034760"/>
          </a:xfrm>
        </p:grpSpPr>
        <p:pic>
          <p:nvPicPr>
            <p:cNvPr id="66" name="Grafik 2" descr="Ein Bild, das Text, Karte enthält.&#10;&#10;KI-generierte Inhalte können fehlerhaft sein."/>
            <p:cNvPicPr/>
            <p:nvPr/>
          </p:nvPicPr>
          <p:blipFill>
            <a:blip r:embed="rId1"/>
            <a:srcRect l="0" t="2866" r="0" b="0"/>
            <a:stretch/>
          </p:blipFill>
          <p:spPr>
            <a:xfrm>
              <a:off x="0" y="0"/>
              <a:ext cx="5924160" cy="68580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" name="Textfeld 3"/>
            <p:cNvSpPr/>
            <p:nvPr/>
          </p:nvSpPr>
          <p:spPr>
            <a:xfrm>
              <a:off x="5925240" y="6396480"/>
              <a:ext cx="5500080" cy="63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de-DE" sz="1200" spc="-1" strike="noStrike">
                  <a:solidFill>
                    <a:srgbClr val="000000"/>
                  </a:solidFill>
                  <a:latin typeface="Aptos"/>
                </a:rPr>
                <a:t>Aus: Gleiche Rechte für alle? Zweihundert Jahre Jüdische Religionsgemeinschaft in Baden 1809-2009. Hrsg. Landesarchiv  Baden-Württemberg. Ostfildern 2009</a:t>
              </a:r>
              <a:endParaRPr b="0" lang="de-DE" sz="12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68" name="Textfeld 5"/>
          <p:cNvSpPr/>
          <p:nvPr/>
        </p:nvSpPr>
        <p:spPr>
          <a:xfrm>
            <a:off x="6319800" y="68040"/>
            <a:ext cx="5105520" cy="943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de-DE" sz="2800" spc="-1" strike="noStrike">
                <a:solidFill>
                  <a:srgbClr val="000000"/>
                </a:solidFill>
                <a:latin typeface="Calibri"/>
              </a:rPr>
              <a:t>Jüdische Besiedlung 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de-DE" sz="2800" spc="-1" strike="noStrike">
                <a:solidFill>
                  <a:srgbClr val="000000"/>
                </a:solidFill>
                <a:latin typeface="Calibri"/>
              </a:rPr>
              <a:t>im Südwesten vor 1348</a:t>
            </a:r>
            <a:endParaRPr b="0" lang="de-DE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Textfeld 1"/>
          <p:cNvSpPr/>
          <p:nvPr/>
        </p:nvSpPr>
        <p:spPr>
          <a:xfrm>
            <a:off x="6001560" y="1052280"/>
            <a:ext cx="6189480" cy="521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Aptos"/>
              </a:rPr>
              <a:t>Im Mittelalter lebte in vielen Städten im Südwesten nachweislich eine jüdische Bevölkerung.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Aptos"/>
              </a:rPr>
              <a:t>In der Zeit der Kreuzzüge kam es zu Pogromen.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Aptos"/>
              </a:rPr>
              <a:t>Im Jahr </a:t>
            </a:r>
            <a:r>
              <a:rPr b="1" lang="de-DE" sz="2400" spc="-1" strike="noStrike">
                <a:solidFill>
                  <a:srgbClr val="000000"/>
                </a:solidFill>
                <a:latin typeface="Aptos"/>
              </a:rPr>
              <a:t>1348 </a:t>
            </a:r>
            <a:r>
              <a:rPr b="0" lang="de-DE" sz="2400" spc="-1" strike="noStrike">
                <a:solidFill>
                  <a:srgbClr val="000000"/>
                </a:solidFill>
                <a:latin typeface="Aptos"/>
              </a:rPr>
              <a:t>kam es in vielen Städten zu Pogromen und Vertreibungen. 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de-DE" sz="2400" spc="-1" strike="noStrike">
                <a:solidFill>
                  <a:srgbClr val="000000"/>
                </a:solidFill>
                <a:latin typeface="Aptos"/>
              </a:rPr>
              <a:t>1492 verfügte </a:t>
            </a:r>
            <a:r>
              <a:rPr b="1" lang="de-DE" sz="2400" spc="-1" strike="noStrike">
                <a:solidFill>
                  <a:srgbClr val="000000"/>
                </a:solidFill>
                <a:latin typeface="Aptos"/>
              </a:rPr>
              <a:t>Graf Eberhard im Bart </a:t>
            </a:r>
            <a:r>
              <a:rPr b="0" lang="de-DE" sz="2400" spc="-1" strike="noStrike">
                <a:solidFill>
                  <a:srgbClr val="000000"/>
                </a:solidFill>
                <a:latin typeface="Aptos"/>
              </a:rPr>
              <a:t>in seinem Testament, dass </a:t>
            </a:r>
            <a:r>
              <a:rPr b="0" i="1" lang="de-DE" sz="2400" spc="-1" strike="noStrike">
                <a:solidFill>
                  <a:srgbClr val="ff0000"/>
                </a:solidFill>
                <a:latin typeface="Aptos"/>
              </a:rPr>
              <a:t>“fürohin unnser erben in unnser Herschaft kainen Juden Seßhafft wonen noch dahein gewerb tryben laßen“ </a:t>
            </a:r>
            <a:r>
              <a:rPr b="0" i="1" lang="de-DE" sz="24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i="1" lang="de-DE" sz="2400" spc="-1" strike="noStrike">
                <a:solidFill>
                  <a:srgbClr val="000000"/>
                </a:solidFill>
                <a:latin typeface="Aptos"/>
              </a:rPr>
              <a:t> </a:t>
            </a:r>
            <a:r>
              <a:rPr b="0" lang="de-DE" sz="2400" spc="-1" strike="noStrike">
                <a:solidFill>
                  <a:srgbClr val="000000"/>
                </a:solidFill>
                <a:latin typeface="Aptos"/>
              </a:rPr>
              <a:t>auf Dauer sollten in Württemberg keine Juden leben oder ein Gewerbe betreiben.</a:t>
            </a:r>
            <a:endParaRPr b="0" lang="de-DE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0" name="Grafik 9" descr="Ein Bild, das Text, Zeichnung, Entwurf, Muster enthält.&#10;&#10;KI-generierte Inhalte können fehlerhaft sein."/>
          <p:cNvPicPr/>
          <p:nvPr/>
        </p:nvPicPr>
        <p:blipFill>
          <a:blip r:embed="rId2"/>
          <a:srcRect l="3237" t="4354" r="3436" b="4032"/>
          <a:stretch/>
        </p:blipFill>
        <p:spPr>
          <a:xfrm>
            <a:off x="52200" y="917640"/>
            <a:ext cx="5871600" cy="4776480"/>
          </a:xfrm>
          <a:prstGeom prst="rect">
            <a:avLst/>
          </a:prstGeom>
          <a:ln w="0">
            <a:noFill/>
          </a:ln>
        </p:spPr>
      </p:pic>
      <p:pic>
        <p:nvPicPr>
          <p:cNvPr id="71" name="Grafik 6" descr="Ein Bild, das Text, Entwurf, Zeichnung, Skelett enthält.&#10;&#10;KI-generierte Inhalte können fehlerhaft sein."/>
          <p:cNvPicPr/>
          <p:nvPr/>
        </p:nvPicPr>
        <p:blipFill>
          <a:blip r:embed="rId3"/>
          <a:srcRect l="2677" t="3783" r="3969" b="3445"/>
          <a:stretch/>
        </p:blipFill>
        <p:spPr>
          <a:xfrm>
            <a:off x="0" y="1052280"/>
            <a:ext cx="5924160" cy="4950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7" dur="indefinite" restart="never" nodeType="tmRoot">
          <p:childTnLst>
            <p:seq>
              <p:cTn id="38" dur="indefinite" nodeType="mainSeq">
                <p:childTnLst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1040" cy="685692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solidFill>
                <a:srgbClr val="ffffff"/>
              </a:solidFill>
              <a:latin typeface="Aptos"/>
            </a:endParaRPr>
          </a:p>
        </p:txBody>
      </p:sp>
      <p:sp>
        <p:nvSpPr>
          <p:cNvPr id="73" name="Rectangle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7000" y="480240"/>
            <a:ext cx="11237040" cy="589680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algn="t" blurRad="63360" dir="5400000" dist="17640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solidFill>
                <a:srgbClr val="ffffff"/>
              </a:solidFill>
              <a:latin typeface="Aptos"/>
            </a:endParaRPr>
          </a:p>
        </p:txBody>
      </p:sp>
      <p:pic>
        <p:nvPicPr>
          <p:cNvPr id="74" name="Grafik 5" descr="Ein Bild, das Text, Karte, Diagramm, Atlas enthält.&#10;&#10;Automatisch generierte Beschreibung"/>
          <p:cNvPicPr/>
          <p:nvPr/>
        </p:nvPicPr>
        <p:blipFill>
          <a:blip r:embed="rId1"/>
          <a:srcRect l="5052" t="5639" r="5218" b="6677"/>
          <a:stretch/>
        </p:blipFill>
        <p:spPr>
          <a:xfrm>
            <a:off x="500040" y="495360"/>
            <a:ext cx="5374080" cy="5934600"/>
          </a:xfrm>
          <a:prstGeom prst="rect">
            <a:avLst/>
          </a:prstGeom>
          <a:ln w="0">
            <a:noFill/>
          </a:ln>
        </p:spPr>
      </p:pic>
      <p:cxnSp>
        <p:nvCxnSpPr>
          <p:cNvPr id="75" name="Straight Connector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6079680" y="1143000"/>
            <a:ext cx="1080" cy="4573080"/>
          </a:xfrm>
          <a:prstGeom prst="straightConnector1">
            <a:avLst/>
          </a:prstGeom>
          <a:ln w="0">
            <a:solidFill>
              <a:srgbClr val="4e4e4e"/>
            </a:solidFill>
          </a:ln>
        </p:spPr>
      </p:cxnSp>
      <p:pic>
        <p:nvPicPr>
          <p:cNvPr id="76" name="Grafik 2" descr="Ein Bild, das Text, Karte, Diagramm, Atlas enthält.&#10;&#10;Automatisch generierte Beschreibung"/>
          <p:cNvPicPr/>
          <p:nvPr/>
        </p:nvPicPr>
        <p:blipFill>
          <a:blip r:embed="rId2"/>
          <a:srcRect l="6042" t="5677" r="5762" b="5677"/>
          <a:stretch/>
        </p:blipFill>
        <p:spPr>
          <a:xfrm>
            <a:off x="6489360" y="502920"/>
            <a:ext cx="5192640" cy="5896800"/>
          </a:xfrm>
          <a:prstGeom prst="rect">
            <a:avLst/>
          </a:prstGeom>
          <a:ln w="0">
            <a:noFill/>
          </a:ln>
        </p:spPr>
      </p:pic>
      <p:pic>
        <p:nvPicPr>
          <p:cNvPr id="77" name="Grafik 3" descr=""/>
          <p:cNvPicPr/>
          <p:nvPr/>
        </p:nvPicPr>
        <p:blipFill>
          <a:blip r:embed="rId3"/>
          <a:srcRect l="6074" t="6015" r="6544" b="5626"/>
          <a:stretch/>
        </p:blipFill>
        <p:spPr>
          <a:xfrm>
            <a:off x="493920" y="464760"/>
            <a:ext cx="5159520" cy="5896800"/>
          </a:xfrm>
          <a:prstGeom prst="rect">
            <a:avLst/>
          </a:prstGeom>
          <a:ln w="0">
            <a:noFill/>
          </a:ln>
        </p:spPr>
      </p:pic>
      <p:sp>
        <p:nvSpPr>
          <p:cNvPr id="78" name="Textfeld 4"/>
          <p:cNvSpPr/>
          <p:nvPr/>
        </p:nvSpPr>
        <p:spPr>
          <a:xfrm>
            <a:off x="720720" y="95400"/>
            <a:ext cx="515952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tabLst>
                <a:tab algn="l" pos="0"/>
              </a:tabLst>
            </a:pPr>
            <a:r>
              <a:rPr b="1" lang="de-DE" sz="2000" spc="-1" strike="noStrike">
                <a:solidFill>
                  <a:srgbClr val="000000"/>
                </a:solidFill>
                <a:latin typeface="Calibri"/>
              </a:rPr>
              <a:t>Jüdische Niederlassungen im Mittelalter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Textfeld 6"/>
          <p:cNvSpPr/>
          <p:nvPr/>
        </p:nvSpPr>
        <p:spPr>
          <a:xfrm>
            <a:off x="7084440" y="83520"/>
            <a:ext cx="304272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de-DE" sz="2000" spc="-1" strike="noStrike">
                <a:solidFill>
                  <a:srgbClr val="000000"/>
                </a:solidFill>
                <a:latin typeface="Calibri"/>
              </a:rPr>
              <a:t>Jüdische Bevölkerung 1825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Textfeld 7"/>
          <p:cNvSpPr/>
          <p:nvPr/>
        </p:nvSpPr>
        <p:spPr>
          <a:xfrm>
            <a:off x="1108080" y="97200"/>
            <a:ext cx="313128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de-DE" sz="2000" spc="-1" strike="noStrike">
                <a:solidFill>
                  <a:srgbClr val="000000"/>
                </a:solidFill>
                <a:latin typeface="Calibri"/>
              </a:rPr>
              <a:t>Jüdische Bevölkerung 1925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Textfeld 8"/>
          <p:cNvSpPr/>
          <p:nvPr/>
        </p:nvSpPr>
        <p:spPr>
          <a:xfrm>
            <a:off x="2338920" y="6405120"/>
            <a:ext cx="74811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Aptos"/>
              </a:rPr>
              <a:t>Quelle: Historischer Atlas von Baden-Württemberg; www.leo-bw.de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5" dur="indefinite" restart="never" nodeType="tmRoot">
          <p:childTnLst>
            <p:seq>
              <p:cTn id="66" dur="indefinite" nodeType="mainSeq">
                <p:childTnLst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" name="Straight Connecto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453160" y="1570680"/>
            <a:ext cx="1080" cy="3711240"/>
          </a:xfrm>
          <a:prstGeom prst="straightConnector1">
            <a:avLst/>
          </a:prstGeom>
          <a:ln w="19050">
            <a:solidFill>
              <a:srgbClr val="156082"/>
            </a:solidFill>
            <a:round/>
          </a:ln>
        </p:spPr>
      </p:cxnSp>
      <p:graphicFrame>
        <p:nvGraphicFramePr>
          <p:cNvPr id="83" name="Diagramm 1"/>
          <p:cNvGraphicFramePr/>
          <p:nvPr/>
        </p:nvGraphicFramePr>
        <p:xfrm>
          <a:off x="568440" y="527760"/>
          <a:ext cx="7660800" cy="5432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84" name="Textfeld 5"/>
          <p:cNvSpPr/>
          <p:nvPr/>
        </p:nvSpPr>
        <p:spPr>
          <a:xfrm>
            <a:off x="8597520" y="379080"/>
            <a:ext cx="3519720" cy="661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de-DE" sz="2000" spc="-1" strike="noStrike">
                <a:solidFill>
                  <a:srgbClr val="000000"/>
                </a:solidFill>
                <a:latin typeface="Aptos"/>
              </a:rPr>
              <a:t>1288 </a:t>
            </a:r>
            <a:r>
              <a:rPr b="0" lang="de-DE" sz="2000" spc="-1" strike="noStrike">
                <a:solidFill>
                  <a:srgbClr val="000000"/>
                </a:solidFill>
                <a:latin typeface="Aptos"/>
              </a:rPr>
              <a:t>werden erstmals Juden in Bruchsal erwähnt.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de-DE" sz="2000" spc="-1" strike="noStrike">
                <a:solidFill>
                  <a:srgbClr val="000000"/>
                </a:solidFill>
                <a:latin typeface="Aptos"/>
              </a:rPr>
              <a:t>1348</a:t>
            </a:r>
            <a:r>
              <a:rPr b="0" lang="de-DE" sz="2000" spc="-1" strike="noStrike">
                <a:solidFill>
                  <a:srgbClr val="000000"/>
                </a:solidFill>
                <a:latin typeface="Aptos"/>
              </a:rPr>
              <a:t> Zerstörung der Gemeinde (Pestpogrom)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de-DE" sz="2000" spc="-1" strike="noStrike">
                <a:solidFill>
                  <a:srgbClr val="000000"/>
                </a:solidFill>
                <a:latin typeface="Aptos"/>
              </a:rPr>
              <a:t>Im </a:t>
            </a:r>
            <a:r>
              <a:rPr b="1" lang="de-DE" sz="2000" spc="-1" strike="noStrike">
                <a:solidFill>
                  <a:srgbClr val="000000"/>
                </a:solidFill>
                <a:latin typeface="Aptos"/>
              </a:rPr>
              <a:t>17. Jhd</a:t>
            </a:r>
            <a:r>
              <a:rPr b="0" lang="de-DE" sz="2000" spc="-1" strike="noStrike">
                <a:solidFill>
                  <a:srgbClr val="000000"/>
                </a:solidFill>
                <a:latin typeface="Aptos"/>
              </a:rPr>
              <a:t>. leben wieder Juden in der Stadt.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de-DE" sz="2000" spc="-1" strike="noStrike">
                <a:solidFill>
                  <a:srgbClr val="000000"/>
                </a:solidFill>
                <a:latin typeface="Aptos"/>
              </a:rPr>
              <a:t>1879 Bruchsal </a:t>
            </a:r>
            <a:r>
              <a:rPr b="0" lang="de-DE" sz="2000" spc="-1" strike="noStrike">
                <a:solidFill>
                  <a:srgbClr val="000000"/>
                </a:solidFill>
                <a:latin typeface="Aptos"/>
              </a:rPr>
              <a:t>erhält einen eigenen jüdischen </a:t>
            </a:r>
            <a:r>
              <a:rPr b="1" lang="de-DE" sz="2000" spc="-1" strike="noStrike">
                <a:solidFill>
                  <a:srgbClr val="000000"/>
                </a:solidFill>
                <a:latin typeface="Aptos"/>
              </a:rPr>
              <a:t>Friedhof</a:t>
            </a:r>
            <a:r>
              <a:rPr b="0" lang="de-DE" sz="2000" spc="-1" strike="noStrike">
                <a:solidFill>
                  <a:srgbClr val="000000"/>
                </a:solidFill>
                <a:latin typeface="Aptos"/>
              </a:rPr>
              <a:t> als Teil des städtischen Friedhofes.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Aptos"/>
              </a:rPr>
              <a:t>Zuvor wurden die Toten auf dem jüdischen </a:t>
            </a:r>
            <a:r>
              <a:rPr b="1" lang="de-DE" sz="1800" spc="-1" strike="noStrike">
                <a:solidFill>
                  <a:srgbClr val="000000"/>
                </a:solidFill>
                <a:latin typeface="Aptos"/>
              </a:rPr>
              <a:t>Verbandsfriedhof in Obergrombach </a:t>
            </a:r>
            <a:r>
              <a:rPr b="0" lang="de-DE" sz="1800" spc="-1" strike="noStrike">
                <a:solidFill>
                  <a:srgbClr val="000000"/>
                </a:solidFill>
                <a:latin typeface="Aptos"/>
              </a:rPr>
              <a:t>bzw. bis</a:t>
            </a:r>
            <a:r>
              <a:rPr b="1" lang="de-DE" sz="1800" spc="-1" strike="noStrike">
                <a:solidFill>
                  <a:srgbClr val="000000"/>
                </a:solidFill>
                <a:latin typeface="Aptos"/>
              </a:rPr>
              <a:t> 1632 in Worms  </a:t>
            </a:r>
            <a:r>
              <a:rPr b="0" lang="de-DE" sz="1800" spc="-1" strike="noStrike">
                <a:solidFill>
                  <a:srgbClr val="000000"/>
                </a:solidFill>
                <a:latin typeface="Aptos"/>
              </a:rPr>
              <a:t>beigesetzt.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de-DE" sz="2000" spc="-1" strike="noStrike">
                <a:solidFill>
                  <a:srgbClr val="000000"/>
                </a:solidFill>
                <a:latin typeface="Aptos"/>
              </a:rPr>
              <a:t>1881 </a:t>
            </a:r>
            <a:r>
              <a:rPr b="0" lang="de-DE" sz="2000" spc="-1" strike="noStrike">
                <a:solidFill>
                  <a:srgbClr val="000000"/>
                </a:solidFill>
                <a:latin typeface="Aptos"/>
              </a:rPr>
              <a:t>Einweihung der neuen Synagoge (zerstört 1938)</a:t>
            </a:r>
            <a:endParaRPr b="0" lang="de-DE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Textfeld 4"/>
          <p:cNvSpPr/>
          <p:nvPr/>
        </p:nvSpPr>
        <p:spPr>
          <a:xfrm>
            <a:off x="1303920" y="1717920"/>
            <a:ext cx="4790880" cy="338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de-DE" sz="1800" spc="-1" strike="noStrike">
                <a:solidFill>
                  <a:srgbClr val="ff0000"/>
                </a:solidFill>
                <a:latin typeface="Aptos"/>
              </a:rPr>
              <a:t>1809</a:t>
            </a:r>
            <a:r>
              <a:rPr b="0" lang="de-DE" sz="1800" spc="-1" strike="noStrike">
                <a:solidFill>
                  <a:srgbClr val="000000"/>
                </a:solidFill>
                <a:latin typeface="Aptos"/>
              </a:rPr>
              <a:t> </a:t>
            </a:r>
            <a:r>
              <a:rPr b="1" lang="de-DE" sz="1800" spc="-1" strike="noStrike">
                <a:solidFill>
                  <a:srgbClr val="000000"/>
                </a:solidFill>
                <a:latin typeface="Aptos"/>
              </a:rPr>
              <a:t>Konstitutionsedikt</a:t>
            </a:r>
            <a:r>
              <a:rPr b="0" lang="de-DE" sz="1800" spc="-1" strike="noStrike">
                <a:solidFill>
                  <a:srgbClr val="000000"/>
                </a:solidFill>
                <a:latin typeface="Aptos"/>
              </a:rPr>
              <a:t> durch 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Aptos"/>
              </a:rPr>
              <a:t>Großherzog Karl Friedrich: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Aptos"/>
              </a:rPr>
              <a:t>Staatsbürgerliche Gleichstellung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Aptos"/>
              </a:rPr>
              <a:t>       </a:t>
            </a:r>
            <a:r>
              <a:rPr b="0" lang="de-DE" sz="1800" spc="-1" strike="noStrike">
                <a:solidFill>
                  <a:srgbClr val="000000"/>
                </a:solidFill>
                <a:latin typeface="Aptos"/>
              </a:rPr>
              <a:t>der Juden in Baden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Aptos"/>
              </a:rPr>
              <a:t>Die jüdische Religionsgemeinschaft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Aptos"/>
              </a:rPr>
              <a:t>       </a:t>
            </a:r>
            <a:r>
              <a:rPr b="0" lang="de-DE" sz="1800" spc="-1" strike="noStrike">
                <a:solidFill>
                  <a:srgbClr val="000000"/>
                </a:solidFill>
                <a:latin typeface="Aptos"/>
              </a:rPr>
              <a:t>wird den christlichen Kirchen 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Aptos"/>
              </a:rPr>
              <a:t>       </a:t>
            </a:r>
            <a:r>
              <a:rPr b="0" lang="de-DE" sz="1800" spc="-1" strike="noStrike">
                <a:solidFill>
                  <a:srgbClr val="000000"/>
                </a:solidFill>
                <a:latin typeface="Aptos"/>
              </a:rPr>
              <a:t>gleichgestellt.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"/>
              <a:tabLst>
                <a:tab algn="l" pos="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Aptos"/>
              </a:rPr>
              <a:t>Sozialer Aufstieg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defTabSz="914400">
              <a:lnSpc>
                <a:spcPct val="100000"/>
              </a:lnSpc>
              <a:buClr>
                <a:srgbClr val="000000"/>
              </a:buClr>
              <a:buFont typeface="Wingdings" charset="2"/>
              <a:buChar char=""/>
              <a:tabLst>
                <a:tab algn="l" pos="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Aptos"/>
              </a:rPr>
              <a:t>Verstädterung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0" lang="de-DE" sz="1800" spc="-1" strike="noStrike">
                <a:solidFill>
                  <a:srgbClr val="000000"/>
                </a:solidFill>
                <a:latin typeface="Aptos"/>
              </a:rPr>
              <a:t>1862 völlige Gleichstellung</a:t>
            </a:r>
            <a:endParaRPr b="0" lang="de-DE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3" dur="indefinite" restart="never" nodeType="tmRoot">
          <p:childTnLst>
            <p:seq>
              <p:cTn id="84" dur="indefinite" nodeType="mainSeq">
                <p:childTnLst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" name="Diagramm 2"/>
          <p:cNvGraphicFramePr/>
          <p:nvPr/>
        </p:nvGraphicFramePr>
        <p:xfrm>
          <a:off x="1067400" y="207000"/>
          <a:ext cx="10042560" cy="602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88" name="Gruppieren 5"/>
          <p:cNvGrpSpPr/>
          <p:nvPr/>
        </p:nvGrpSpPr>
        <p:grpSpPr>
          <a:xfrm>
            <a:off x="7761600" y="1800360"/>
            <a:ext cx="4120920" cy="2941200"/>
            <a:chOff x="7761600" y="1800360"/>
            <a:chExt cx="4120920" cy="2941200"/>
          </a:xfrm>
        </p:grpSpPr>
        <p:sp>
          <p:nvSpPr>
            <p:cNvPr id="89" name="Textfeld 3"/>
            <p:cNvSpPr/>
            <p:nvPr/>
          </p:nvSpPr>
          <p:spPr>
            <a:xfrm>
              <a:off x="7761600" y="3554640"/>
              <a:ext cx="4120920" cy="1186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de-DE" sz="2400" spc="-1" strike="noStrike">
                  <a:solidFill>
                    <a:srgbClr val="000000"/>
                  </a:solidFill>
                  <a:latin typeface="Aptos"/>
                </a:rPr>
                <a:t>Wegzug in größere Städte</a:t>
              </a:r>
              <a:endParaRPr b="0" lang="de-DE" sz="2400" spc="-1" strike="noStrike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de-DE" sz="2400" spc="-1" strike="noStrike">
                  <a:solidFill>
                    <a:srgbClr val="000000"/>
                  </a:solidFill>
                  <a:latin typeface="Aptos"/>
                </a:rPr>
                <a:t>Auswanderung (USA)</a:t>
              </a:r>
              <a:endParaRPr b="0" lang="de-DE" sz="2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" name="Pfeil: nach rechts 4"/>
            <p:cNvSpPr/>
            <p:nvPr/>
          </p:nvSpPr>
          <p:spPr>
            <a:xfrm rot="1734600">
              <a:off x="8387280" y="2112120"/>
              <a:ext cx="1350720" cy="23112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solidFill>
                <a:srgbClr val="092a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endParaRPr b="0" lang="de-DE" sz="1800" spc="-1" strike="noStrike">
                <a:solidFill>
                  <a:srgbClr val="ffffff"/>
                </a:solidFill>
                <a:latin typeface="Aptos"/>
              </a:endParaRPr>
            </a:p>
          </p:txBody>
        </p:sp>
      </p:grpSp>
      <p:grpSp>
        <p:nvGrpSpPr>
          <p:cNvPr id="91" name="Gruppieren 7"/>
          <p:cNvGrpSpPr/>
          <p:nvPr/>
        </p:nvGrpSpPr>
        <p:grpSpPr>
          <a:xfrm>
            <a:off x="3593880" y="2026800"/>
            <a:ext cx="4167000" cy="3897720"/>
            <a:chOff x="3593880" y="2026800"/>
            <a:chExt cx="4167000" cy="3897720"/>
          </a:xfrm>
        </p:grpSpPr>
        <p:sp>
          <p:nvSpPr>
            <p:cNvPr id="92" name="Textfeld 1"/>
            <p:cNvSpPr/>
            <p:nvPr/>
          </p:nvSpPr>
          <p:spPr>
            <a:xfrm>
              <a:off x="3593880" y="3578760"/>
              <a:ext cx="4167000" cy="23457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de-DE" sz="2000" spc="-1" strike="noStrike" u="sng">
                  <a:solidFill>
                    <a:srgbClr val="000000"/>
                  </a:solidFill>
                  <a:uFillTx/>
                  <a:latin typeface="Calibri"/>
                </a:rPr>
                <a:t>Emanzipation der Juden</a:t>
              </a:r>
              <a:r>
                <a:rPr b="0" lang="de-DE" sz="2000" spc="-1" strike="noStrike">
                  <a:solidFill>
                    <a:srgbClr val="000000"/>
                  </a:solidFill>
                  <a:latin typeface="Calibri"/>
                </a:rPr>
                <a:t>:</a:t>
              </a:r>
              <a:endParaRPr b="0" lang="de-DE" sz="2000" spc="-1" strike="noStrike">
                <a:solidFill>
                  <a:srgbClr val="000000"/>
                </a:solidFill>
                <a:latin typeface="Arial"/>
              </a:endParaRPr>
            </a:p>
            <a:p>
              <a:pPr marL="457200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de-DE" sz="2000" spc="-1" strike="noStrike">
                  <a:solidFill>
                    <a:srgbClr val="000000"/>
                  </a:solidFill>
                  <a:latin typeface="Calibri"/>
                </a:rPr>
                <a:t>freie Wohnortwahl</a:t>
              </a:r>
              <a:endParaRPr b="0" lang="de-DE" sz="2000" spc="-1" strike="noStrike">
                <a:solidFill>
                  <a:srgbClr val="000000"/>
                </a:solidFill>
                <a:latin typeface="Arial"/>
              </a:endParaRPr>
            </a:p>
            <a:p>
              <a:pPr marL="457200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de-DE" sz="2000" spc="-1" strike="noStrike">
                  <a:solidFill>
                    <a:srgbClr val="000000"/>
                  </a:solidFill>
                  <a:latin typeface="Calibri"/>
                </a:rPr>
                <a:t>freie Berufswahl</a:t>
              </a:r>
              <a:endParaRPr b="0" lang="de-DE" sz="2000" spc="-1" strike="noStrike">
                <a:solidFill>
                  <a:srgbClr val="000000"/>
                </a:solidFill>
                <a:latin typeface="Arial"/>
              </a:endParaRPr>
            </a:p>
            <a:p>
              <a:pPr marL="457200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de-DE" sz="2000" spc="-1" strike="noStrike">
                  <a:solidFill>
                    <a:srgbClr val="000000"/>
                  </a:solidFill>
                  <a:latin typeface="Calibri"/>
                </a:rPr>
                <a:t>Zugang zur Bildung</a:t>
              </a:r>
              <a:endParaRPr b="0" lang="de-DE" sz="2000" spc="-1" strike="noStrike">
                <a:solidFill>
                  <a:srgbClr val="000000"/>
                </a:solidFill>
                <a:latin typeface="Arial"/>
              </a:endParaRPr>
            </a:p>
            <a:p>
              <a:pPr marL="457200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de-DE" sz="2000" spc="-1" strike="noStrike">
                  <a:solidFill>
                    <a:srgbClr val="000000"/>
                  </a:solidFill>
                  <a:latin typeface="Calibri"/>
                </a:rPr>
                <a:t>sozialer Aufstieg </a:t>
              </a:r>
              <a:endParaRPr b="0" lang="de-DE" sz="2000" spc="-1" strike="noStrike">
                <a:solidFill>
                  <a:srgbClr val="000000"/>
                </a:solidFill>
                <a:latin typeface="Arial"/>
              </a:endParaRPr>
            </a:p>
            <a:p>
              <a:pPr marL="457200"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0" lang="de-DE" sz="2000" spc="-1" strike="noStrike">
                  <a:solidFill>
                    <a:srgbClr val="000000"/>
                  </a:solidFill>
                  <a:latin typeface="Wingdings"/>
                </a:rPr>
                <a:t></a:t>
              </a:r>
              <a:r>
                <a:rPr b="0" lang="de-DE" sz="2000" spc="-1" strike="noStrike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b="1" lang="de-DE" sz="2400" spc="-1" strike="noStrike">
                  <a:solidFill>
                    <a:srgbClr val="000000"/>
                  </a:solidFill>
                  <a:latin typeface="Calibri"/>
                </a:rPr>
                <a:t>Wegzug aus den  Dörfern</a:t>
              </a:r>
              <a:r>
                <a:rPr b="1" lang="de-DE" sz="2000" spc="-1" strike="noStrike">
                  <a:solidFill>
                    <a:srgbClr val="000000"/>
                  </a:solidFill>
                  <a:latin typeface="Aptos"/>
                </a:rPr>
                <a:t> </a:t>
              </a:r>
              <a:endParaRPr b="0" lang="de-DE" sz="20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" name="Pfeil: nach rechts 6"/>
            <p:cNvSpPr/>
            <p:nvPr/>
          </p:nvSpPr>
          <p:spPr>
            <a:xfrm rot="19388400">
              <a:off x="3922920" y="2440800"/>
              <a:ext cx="1455480" cy="22212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b050"/>
            </a:solidFill>
            <a:ln>
              <a:solidFill>
                <a:srgbClr val="092a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endParaRPr b="0" lang="de-DE" sz="1800" spc="-1" strike="noStrike">
                <a:solidFill>
                  <a:srgbClr val="ffffff"/>
                </a:solidFill>
                <a:latin typeface="Aptos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13" dur="indefinite" restart="never" nodeType="tmRoot">
          <p:childTnLst>
            <p:seq>
              <p:cTn id="114" dur="indefinite" nodeType="mainSeq">
                <p:childTnLst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4" name="Diagramm 1"/>
          <p:cNvGraphicFramePr/>
          <p:nvPr/>
        </p:nvGraphicFramePr>
        <p:xfrm>
          <a:off x="457200" y="0"/>
          <a:ext cx="10808280" cy="6856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96" name="Gruppieren 4"/>
          <p:cNvGrpSpPr/>
          <p:nvPr/>
        </p:nvGrpSpPr>
        <p:grpSpPr>
          <a:xfrm>
            <a:off x="7602480" y="2736000"/>
            <a:ext cx="4307760" cy="2335320"/>
            <a:chOff x="7602480" y="2736000"/>
            <a:chExt cx="4307760" cy="2335320"/>
          </a:xfrm>
        </p:grpSpPr>
        <p:sp>
          <p:nvSpPr>
            <p:cNvPr id="97" name="Textfeld 1"/>
            <p:cNvSpPr/>
            <p:nvPr/>
          </p:nvSpPr>
          <p:spPr>
            <a:xfrm>
              <a:off x="9174240" y="2736000"/>
              <a:ext cx="2736000" cy="13161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de-DE" sz="2400" spc="-1" strike="noStrike">
                  <a:solidFill>
                    <a:srgbClr val="ff0000"/>
                  </a:solidFill>
                  <a:latin typeface="Calibri"/>
                </a:rPr>
                <a:t>Deportation badischer Juden nach Gurs (Südfrankreich) </a:t>
              </a:r>
              <a:endParaRPr b="0" lang="de-DE" sz="2400" spc="-1" strike="noStrike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de-DE" sz="2400" spc="-1" strike="noStrike">
                  <a:solidFill>
                    <a:srgbClr val="ff0000"/>
                  </a:solidFill>
                  <a:latin typeface="Calibri"/>
                </a:rPr>
                <a:t>22. Oktober 1940</a:t>
              </a:r>
              <a:endParaRPr b="0" lang="de-DE" sz="2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8" name="Pfeil: nach unten 3"/>
            <p:cNvSpPr/>
            <p:nvPr/>
          </p:nvSpPr>
          <p:spPr>
            <a:xfrm rot="2563800">
              <a:off x="8109000" y="3623400"/>
              <a:ext cx="224640" cy="158148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solidFill>
                <a:srgbClr val="092a3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endParaRPr b="0" lang="de-DE" sz="1100" spc="-1" strike="noStrike">
                <a:solidFill>
                  <a:srgbClr val="ffffff"/>
                </a:solidFill>
                <a:latin typeface="Aptos"/>
              </a:endParaRPr>
            </a:p>
          </p:txBody>
        </p:sp>
      </p:grpSp>
      <p:grpSp>
        <p:nvGrpSpPr>
          <p:cNvPr id="99" name="Gruppieren 7"/>
          <p:cNvGrpSpPr/>
          <p:nvPr/>
        </p:nvGrpSpPr>
        <p:grpSpPr>
          <a:xfrm>
            <a:off x="2868840" y="885960"/>
            <a:ext cx="7156440" cy="3902040"/>
            <a:chOff x="2868840" y="885960"/>
            <a:chExt cx="7156440" cy="3902040"/>
          </a:xfrm>
        </p:grpSpPr>
        <p:sp>
          <p:nvSpPr>
            <p:cNvPr id="100" name="Textfeld 5"/>
            <p:cNvSpPr/>
            <p:nvPr/>
          </p:nvSpPr>
          <p:spPr>
            <a:xfrm>
              <a:off x="5465160" y="1086120"/>
              <a:ext cx="4560120" cy="26499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de-DE" sz="2400" spc="-1" strike="noStrike">
                  <a:solidFill>
                    <a:srgbClr val="ff0000"/>
                  </a:solidFill>
                  <a:latin typeface="Aptos"/>
                </a:rPr>
                <a:t>Diskriminierung </a:t>
              </a:r>
              <a:endParaRPr b="0" lang="de-DE" sz="2400" spc="-1" strike="noStrike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de-DE" sz="2400" spc="-1" strike="noStrike">
                  <a:solidFill>
                    <a:srgbClr val="ff0000"/>
                  </a:solidFill>
                  <a:latin typeface="Aptos"/>
                </a:rPr>
                <a:t>“</a:t>
              </a:r>
              <a:r>
                <a:rPr b="1" lang="de-DE" sz="2400" spc="-1" strike="noStrike">
                  <a:solidFill>
                    <a:srgbClr val="ff0000"/>
                  </a:solidFill>
                  <a:latin typeface="Aptos"/>
                </a:rPr>
                <a:t>Arisierung“ jüdischer Firmen</a:t>
              </a:r>
              <a:endParaRPr b="0" lang="de-DE" sz="2400" spc="-1" strike="noStrike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endParaRPr b="0" lang="de-DE" sz="2400" spc="-1" strike="noStrike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de-DE" sz="2400" spc="-1" strike="noStrike">
                  <a:solidFill>
                    <a:srgbClr val="ff0000"/>
                  </a:solidFill>
                  <a:latin typeface="Aptos"/>
                </a:rPr>
                <a:t>Auswanderung </a:t>
              </a:r>
              <a:endParaRPr b="0" lang="de-DE" sz="2400" spc="-1" strike="noStrike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de-DE" sz="2400" spc="-1" strike="noStrike">
                  <a:solidFill>
                    <a:srgbClr val="ff0000"/>
                  </a:solidFill>
                  <a:latin typeface="Aptos"/>
                </a:rPr>
                <a:t>Flucht</a:t>
              </a:r>
              <a:endParaRPr b="0" lang="de-DE" sz="2400" spc="-1" strike="noStrike">
                <a:solidFill>
                  <a:srgbClr val="000000"/>
                </a:solidFill>
                <a:latin typeface="Arial"/>
              </a:endParaRPr>
            </a:p>
            <a:p>
              <a:pPr defTabSz="914400">
                <a:lnSpc>
                  <a:spcPct val="100000"/>
                </a:lnSpc>
                <a:tabLst>
                  <a:tab algn="l" pos="0"/>
                </a:tabLst>
              </a:pPr>
              <a:r>
                <a:rPr b="1" lang="de-DE" sz="2400" spc="-1" strike="noStrike">
                  <a:solidFill>
                    <a:srgbClr val="ff0000"/>
                  </a:solidFill>
                  <a:latin typeface="Aptos"/>
                </a:rPr>
                <a:t>Vertreibung</a:t>
              </a:r>
              <a:endParaRPr b="0" lang="de-DE" sz="24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1" name="Geschweifte Klammer links 6"/>
            <p:cNvSpPr/>
            <p:nvPr/>
          </p:nvSpPr>
          <p:spPr>
            <a:xfrm rot="8230200">
              <a:off x="4266360" y="600840"/>
              <a:ext cx="915840" cy="4471920"/>
            </a:xfrm>
            <a:prstGeom prst="leftBrace">
              <a:avLst>
                <a:gd name="adj1" fmla="val 8333"/>
                <a:gd name="adj2" fmla="val 50000"/>
              </a:avLst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  <a:tabLst>
                  <a:tab algn="l" pos="0"/>
                </a:tabLst>
              </a:pPr>
              <a:endParaRPr b="0" lang="de-DE" sz="1800" spc="-1" strike="noStrike">
                <a:solidFill>
                  <a:srgbClr val="000000"/>
                </a:solidFill>
                <a:latin typeface="Aptos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3" dur="indefinite" restart="never" nodeType="tmRoot">
          <p:childTnLst>
            <p:seq>
              <p:cTn id="124" dur="indefinite" nodeType="mainSeq">
                <p:childTnLst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1_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_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2_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2_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2_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2_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2_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2_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 pitchFamily="0" charset="1"/>
        <a:ea typeface=""/>
        <a:cs typeface=""/>
      </a:majorFont>
      <a:minorFont>
        <a:latin typeface="Aptos" panose="0211000402020202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  <a:ln w="2540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customXml/_rels/item1.xml.rels><?xml version="1.0" encoding="UTF-8"?>
<Relationships xmlns="http://schemas.openxmlformats.org/package/2006/relationships"><Relationship Id="rId1" Type="http://schemas.openxmlformats.org/officeDocument/2006/relationships/customXmlProps" Target="itemProps1.xml"/>
</Relationships>
</file>

<file path=customXml/_rels/item2.xml.rels><?xml version="1.0" encoding="UTF-8"?>
<Relationships xmlns="http://schemas.openxmlformats.org/package/2006/relationships"><Relationship Id="rId1" Type="http://schemas.openxmlformats.org/officeDocument/2006/relationships/customXmlProps" Target="itemProps2.xml"/>
</Relationships>
</file>

<file path=customXml/_rels/item3.xml.rels><?xml version="1.0" encoding="UTF-8"?>
<Relationships xmlns="http://schemas.openxmlformats.org/package/2006/relationships"><Relationship Id="rId1" Type="http://schemas.openxmlformats.org/officeDocument/2006/relationships/customXmlProps" Target="itemProps3.xml"/>
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2D53D83D6452E419801F8CFD21A2A69" ma:contentTypeVersion="36" ma:contentTypeDescription="Ein neues Dokument erstellen." ma:contentTypeScope="" ma:versionID="ce09273c15eb14626a74b748a60dd551">
  <xsd:schema xmlns:xsd="http://www.w3.org/2001/XMLSchema" xmlns:xs="http://www.w3.org/2001/XMLSchema" xmlns:p="http://schemas.microsoft.com/office/2006/metadata/properties" xmlns:ns3="f4173d10-dba0-4aeb-aa83-b01747675c5e" xmlns:ns4="25c9fb3b-f3b7-4afc-ab3a-9195711ec077" targetNamespace="http://schemas.microsoft.com/office/2006/metadata/properties" ma:root="true" ma:fieldsID="335a391911c3a4716db790deff401a25" ns3:_="" ns4:_="">
    <xsd:import namespace="f4173d10-dba0-4aeb-aa83-b01747675c5e"/>
    <xsd:import namespace="25c9fb3b-f3b7-4afc-ab3a-9195711ec077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_activity" minOccurs="0"/>
                <xsd:element ref="ns4:NotebookType" minOccurs="0"/>
                <xsd:element ref="ns4:FolderType" minOccurs="0"/>
                <xsd:element ref="ns4:CultureName" minOccurs="0"/>
                <xsd:element ref="ns4:AppVersion" minOccurs="0"/>
                <xsd:element ref="ns4:TeamsChannelId" minOccurs="0"/>
                <xsd:element ref="ns4:Owner" minOccurs="0"/>
                <xsd:element ref="ns4:Math_Settings" minOccurs="0"/>
                <xsd:element ref="ns4:DefaultSectionNames" minOccurs="0"/>
                <xsd:element ref="ns4:Templates" minOccurs="0"/>
                <xsd:element ref="ns4:Teachers" minOccurs="0"/>
                <xsd:element ref="ns4:Students" minOccurs="0"/>
                <xsd:element ref="ns4:Student_Groups" minOccurs="0"/>
                <xsd:element ref="ns4:Distribution_Groups" minOccurs="0"/>
                <xsd:element ref="ns4:LMS_Mapping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IsNotebookLocked" minOccurs="0"/>
                <xsd:element ref="ns4:Teams_Channel_Section_Location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  <xsd:element ref="ns4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173d10-dba0-4aeb-aa83-b01747675c5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Freigabehinweis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c9fb3b-f3b7-4afc-ab3a-9195711ec0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NotebookType" ma:index="19" nillable="true" ma:displayName="Notebook Type" ma:internalName="NotebookType">
      <xsd:simpleType>
        <xsd:restriction base="dms:Text"/>
      </xsd:simpleType>
    </xsd:element>
    <xsd:element name="FolderType" ma:index="20" nillable="true" ma:displayName="Folder Type" ma:internalName="FolderType">
      <xsd:simpleType>
        <xsd:restriction base="dms:Text"/>
      </xsd:simpleType>
    </xsd:element>
    <xsd:element name="CultureName" ma:index="21" nillable="true" ma:displayName="Culture Name" ma:internalName="CultureName">
      <xsd:simpleType>
        <xsd:restriction base="dms:Text"/>
      </xsd:simpleType>
    </xsd:element>
    <xsd:element name="AppVersion" ma:index="22" nillable="true" ma:displayName="App Version" ma:internalName="AppVersion">
      <xsd:simpleType>
        <xsd:restriction base="dms:Text"/>
      </xsd:simpleType>
    </xsd:element>
    <xsd:element name="TeamsChannelId" ma:index="23" nillable="true" ma:displayName="Teams Channel Id" ma:internalName="TeamsChannelId">
      <xsd:simpleType>
        <xsd:restriction base="dms:Text"/>
      </xsd:simpleType>
    </xsd:element>
    <xsd:element name="Owner" ma:index="24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5" nillable="true" ma:displayName="Math Settings" ma:internalName="Math_Settings">
      <xsd:simpleType>
        <xsd:restriction base="dms:Text"/>
      </xsd:simpleType>
    </xsd:element>
    <xsd:element name="DefaultSectionNames" ma:index="26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7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8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9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30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1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2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3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4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5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6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7" nillable="true" ma:displayName="Is Collaboration Space Locked" ma:internalName="Is_Collaboration_Space_Locked">
      <xsd:simpleType>
        <xsd:restriction base="dms:Boolean"/>
      </xsd:simpleType>
    </xsd:element>
    <xsd:element name="IsNotebookLocked" ma:index="38" nillable="true" ma:displayName="Is Notebook Locked" ma:internalName="IsNotebookLocked">
      <xsd:simpleType>
        <xsd:restriction base="dms:Boolean"/>
      </xsd:simpleType>
    </xsd:element>
    <xsd:element name="Teams_Channel_Section_Location" ma:index="39" nillable="true" ma:displayName="Teams Channel Section Location" ma:internalName="Teams_Channel_Section_Location">
      <xsd:simpleType>
        <xsd:restriction base="dms:Text"/>
      </xsd:simpleType>
    </xsd:element>
    <xsd:element name="MediaServiceObjectDetectorVersions" ma:index="4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4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4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4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wner xmlns="25c9fb3b-f3b7-4afc-ab3a-9195711ec077">
      <UserInfo>
        <DisplayName/>
        <AccountId xsi:nil="true"/>
        <AccountType/>
      </UserInfo>
    </Owner>
    <Math_Settings xmlns="25c9fb3b-f3b7-4afc-ab3a-9195711ec077" xsi:nil="true"/>
    <Student_Groups xmlns="25c9fb3b-f3b7-4afc-ab3a-9195711ec077">
      <UserInfo>
        <DisplayName/>
        <AccountId xsi:nil="true"/>
        <AccountType/>
      </UserInfo>
    </Student_Groups>
    <AppVersion xmlns="25c9fb3b-f3b7-4afc-ab3a-9195711ec077" xsi:nil="true"/>
    <Invited_Students xmlns="25c9fb3b-f3b7-4afc-ab3a-9195711ec077" xsi:nil="true"/>
    <Teachers xmlns="25c9fb3b-f3b7-4afc-ab3a-9195711ec077">
      <UserInfo>
        <DisplayName/>
        <AccountId xsi:nil="true"/>
        <AccountType/>
      </UserInfo>
    </Teachers>
    <Students xmlns="25c9fb3b-f3b7-4afc-ab3a-9195711ec077">
      <UserInfo>
        <DisplayName/>
        <AccountId xsi:nil="true"/>
        <AccountType/>
      </UserInfo>
    </Students>
    <_activity xmlns="25c9fb3b-f3b7-4afc-ab3a-9195711ec077" xsi:nil="true"/>
    <DefaultSectionNames xmlns="25c9fb3b-f3b7-4afc-ab3a-9195711ec077" xsi:nil="true"/>
    <TeamsChannelId xmlns="25c9fb3b-f3b7-4afc-ab3a-9195711ec077" xsi:nil="true"/>
    <FolderType xmlns="25c9fb3b-f3b7-4afc-ab3a-9195711ec077" xsi:nil="true"/>
    <CultureName xmlns="25c9fb3b-f3b7-4afc-ab3a-9195711ec077" xsi:nil="true"/>
    <Distribution_Groups xmlns="25c9fb3b-f3b7-4afc-ab3a-9195711ec077" xsi:nil="true"/>
    <Templates xmlns="25c9fb3b-f3b7-4afc-ab3a-9195711ec077" xsi:nil="true"/>
    <Self_Registration_Enabled xmlns="25c9fb3b-f3b7-4afc-ab3a-9195711ec077" xsi:nil="true"/>
    <Has_Teacher_Only_SectionGroup xmlns="25c9fb3b-f3b7-4afc-ab3a-9195711ec077" xsi:nil="true"/>
    <Is_Collaboration_Space_Locked xmlns="25c9fb3b-f3b7-4afc-ab3a-9195711ec077" xsi:nil="true"/>
    <Invited_Teachers xmlns="25c9fb3b-f3b7-4afc-ab3a-9195711ec077" xsi:nil="true"/>
    <IsNotebookLocked xmlns="25c9fb3b-f3b7-4afc-ab3a-9195711ec077" xsi:nil="true"/>
    <NotebookType xmlns="25c9fb3b-f3b7-4afc-ab3a-9195711ec077" xsi:nil="true"/>
    <Teams_Channel_Section_Location xmlns="25c9fb3b-f3b7-4afc-ab3a-9195711ec077" xsi:nil="true"/>
    <LMS_Mappings xmlns="25c9fb3b-f3b7-4afc-ab3a-9195711ec077" xsi:nil="true"/>
  </documentManagement>
</p:properties>
</file>

<file path=customXml/itemProps1.xml><?xml version="1.0" encoding="utf-8"?>
<ds:datastoreItem xmlns:ds="http://schemas.openxmlformats.org/officeDocument/2006/customXml" ds:itemID="{F77FADDB-BC6B-4C0B-B3AD-31C4576E8E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4173d10-dba0-4aeb-aa83-b01747675c5e"/>
    <ds:schemaRef ds:uri="25c9fb3b-f3b7-4afc-ab3a-9195711ec0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379D602-E144-4BE6-A2A6-77CDFFA29DE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5BB083-5A3C-4575-A099-94A22FD8D936}">
  <ds:schemaRefs>
    <ds:schemaRef ds:uri="f4173d10-dba0-4aeb-aa83-b01747675c5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25c9fb3b-f3b7-4afc-ab3a-9195711ec077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LibreOffice/24.2.7.2$Linux_X86_64 LibreOffice_project/420$Build-2</Application>
  <AppVersion>15.0000</AppVersion>
  <Words>355</Words>
  <Paragraphs>66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2025-07-12T14:35:34Z</dcterms:created>
  <dc:creator>WM</dc:creator>
  <dc:description/>
  <dc:language>de-DE</dc:language>
  <cp:lastModifiedBy>WM</cp:lastModifiedBy>
  <dcterms:modified xsi:type="dcterms:W3CDTF">2025-07-12T14:38:18Z</dcterms:modified>
  <cp:revision>2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0x010100E2D53D83D6452E419801F8CFD21A2A69</vt:lpwstr>
  </property>
  <property fmtid="{D5CDD505-2E9C-101B-9397-08002B2CF9AE}" pid="3" name="Notes">
    <vt:i4>4</vt:i4>
  </property>
  <property fmtid="{D5CDD505-2E9C-101B-9397-08002B2CF9AE}" pid="4" name="PresentationFormat">
    <vt:lpwstr>Breitbild</vt:lpwstr>
  </property>
  <property fmtid="{D5CDD505-2E9C-101B-9397-08002B2CF9AE}" pid="5" name="Slides">
    <vt:i4>7</vt:i4>
  </property>
</Properties>
</file>