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76" r:id="rId2"/>
    <p:sldId id="277" r:id="rId3"/>
    <p:sldId id="278" r:id="rId4"/>
    <p:sldId id="279" r:id="rId5"/>
    <p:sldId id="28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42C25-F007-488B-A06A-A57F01E5AAD5}" type="datetimeFigureOut">
              <a:rPr lang="de-DE" smtClean="0"/>
              <a:t>13.07.2025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61488-6190-4D49-AC09-BC55FA57DD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76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0A609D7-62E8-4DE0-85C0-B6110054C737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23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4F82CC3-1EB8-404F-9351-7BF07BB117FD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74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749C2E5D-0BDD-42D0-9E5A-5030F19DCF95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7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E70FEFD-7091-42F9-8CF8-8202F334CD3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79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FFB18898-776C-43EC-96CC-F6F3868103C2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4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5F3AFCFA-9852-4FCD-BAE6-8427F7DFA378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028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A2D4990B-16EC-475B-9F87-EB6B19B36E6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6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0B471FC-94AC-4307-84F9-3D94C621BC69}" type="slidenum">
              <a: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‹Nr.›</a:t>
            </a:fld>
            <a:endParaRPr lang="de-DE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u="none" strike="noStrike">
                <a:solidFill>
                  <a:srgbClr val="000000"/>
                </a:solidFill>
                <a:uFillTx/>
                <a:latin typeface="Arial"/>
              </a:rPr>
              <a:t>Format des Titeltextes durch Klicken bearbeiten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u="none" strike="noStrike">
                <a:solidFill>
                  <a:srgbClr val="000000"/>
                </a:solidFill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u="none" strike="noStrike">
                <a:solidFill>
                  <a:srgbClr val="000000"/>
                </a:solidFill>
                <a:uFillTx/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u="none" strike="noStrike">
                <a:solidFill>
                  <a:srgbClr val="000000"/>
                </a:solidFill>
                <a:uFillTx/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43198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89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000" y="480240"/>
            <a:ext cx="11237400" cy="589716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360" dist="17640" dir="5400000" algn="t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90" name="Grafik 5" descr="Ein Bild, das draußen, Text, Friedhof, Grab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1246320" y="643320"/>
            <a:ext cx="2743200" cy="557028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91" name="Straight Connecto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79680" y="1143000"/>
            <a:ext cx="720" cy="4572720"/>
          </a:xfrm>
          <a:prstGeom prst="straightConnector1">
            <a:avLst/>
          </a:prstGeom>
          <a:ln w="0">
            <a:solidFill>
              <a:srgbClr val="4E4E4E"/>
            </a:solidFill>
          </a:ln>
        </p:spPr>
      </p:cxnSp>
      <p:pic>
        <p:nvPicPr>
          <p:cNvPr id="192" name="Grafik 7" descr="Ein Bild, das draußen, Friedhof, Grab, Gebäude enthält.&#10;&#10;KI-generierte Inhalte können fehlerhaft sein."/>
          <p:cNvPicPr/>
          <p:nvPr/>
        </p:nvPicPr>
        <p:blipFill>
          <a:blip r:embed="rId3"/>
          <a:srcRect t="30950" b="27176"/>
          <a:stretch/>
        </p:blipFill>
        <p:spPr>
          <a:xfrm>
            <a:off x="6253920" y="965520"/>
            <a:ext cx="5294160" cy="4926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3" name="Textfeld 2"/>
          <p:cNvSpPr/>
          <p:nvPr/>
        </p:nvSpPr>
        <p:spPr>
          <a:xfrm>
            <a:off x="4096800" y="2306880"/>
            <a:ext cx="1917720" cy="307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Der Lehrer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Jakob Zwi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Sohn des Mordechai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Heinrich Marx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Hauptlehrer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1821-1902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rafik 2" descr="Ein Bild, das Grab, Friedhof, draußen, Gebäude enthält.&#10;&#10;KI-generierte Inhalte können fehlerhaft sein."/>
          <p:cNvPicPr/>
          <p:nvPr/>
        </p:nvPicPr>
        <p:blipFill>
          <a:blip r:embed="rId2"/>
          <a:srcRect l="11465" r="9707"/>
          <a:stretch/>
        </p:blipFill>
        <p:spPr>
          <a:xfrm>
            <a:off x="0" y="0"/>
            <a:ext cx="405396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5" name="Textfeld 30"/>
          <p:cNvSpPr/>
          <p:nvPr/>
        </p:nvSpPr>
        <p:spPr>
          <a:xfrm>
            <a:off x="4053960" y="130320"/>
            <a:ext cx="8120520" cy="130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Einleitungsformel: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פט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 und 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et)        </a:t>
            </a:r>
            <a:r>
              <a:rPr kumimoji="0" lang="de-DE" sz="2400" b="1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Po</a:t>
            </a:r>
            <a:r>
              <a:rPr kumimoji="0" lang="de-DE" sz="24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Tamun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= 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„Hier ist geborgen“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Oder </a:t>
            </a:r>
            <a:r>
              <a:rPr kumimoji="0" lang="he-IL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פנ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 und 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un)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Po</a:t>
            </a:r>
            <a:r>
              <a:rPr kumimoji="0" lang="de-DE" sz="24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Nikbar</a:t>
            </a:r>
            <a:r>
              <a:rPr kumimoji="0" lang="de-DE" sz="3200" b="0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=</a:t>
            </a: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„Hier ist begraben“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6" name="Textfeld 31"/>
          <p:cNvSpPr/>
          <p:nvPr/>
        </p:nvSpPr>
        <p:spPr>
          <a:xfrm>
            <a:off x="4140000" y="4860000"/>
            <a:ext cx="8052120" cy="198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Schluss-Segen: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he-IL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תנצבה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(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aw, 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un, 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Z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ade, 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et und 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e)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Tehi Nafscho    Zrura  Bi-zror Ha-chajim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„Seine / ihre Seele möge eingebunden sein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im Bund/  Bündel des Lebens“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7" name="Textfeld 33"/>
          <p:cNvSpPr/>
          <p:nvPr/>
        </p:nvSpPr>
        <p:spPr>
          <a:xfrm>
            <a:off x="4194360" y="1440000"/>
            <a:ext cx="755424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marR="0" lvl="0" indent="-3430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Eulogie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(meist beginnend mit dem jüdischen Namen des/der Verstorbenen)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    Name: Mosche bar (= Sohn) Meir Arieh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8" name="Textfeld 34"/>
          <p:cNvSpPr/>
          <p:nvPr/>
        </p:nvSpPr>
        <p:spPr>
          <a:xfrm>
            <a:off x="4320000" y="2700000"/>
            <a:ext cx="7554240" cy="211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Sterbedatum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(nach dem jüdischen Kalender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)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BeJom  = Am Tag /  Bet = 2 (Montag) / Jod Alef = 1+10 / Tammuz/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Thet (= 400) Rosch (= 200)  Nun (= 50)  Waw  (= 6) 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+mn-ea"/>
                <a:cs typeface="+mn-cs"/>
              </a:rPr>
              <a:t>=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(5)656 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Lamed Pe Kof = nach kleiner Zählung, d.h. ohne Tausenderzahl)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+mn-ea"/>
                <a:cs typeface="+mn-cs"/>
              </a:rPr>
              <a:t>=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Montag, 11. Tammuz 5657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9" name="Gruppieren 39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sp>
        <p:nvSpPr>
          <p:cNvPr id="200" name="Łącznik prosty 8"/>
          <p:cNvSpPr/>
          <p:nvPr/>
        </p:nvSpPr>
        <p:spPr>
          <a:xfrm>
            <a:off x="2520720" y="2831040"/>
            <a:ext cx="360" cy="182880"/>
          </a:xfrm>
          <a:prstGeom prst="line">
            <a:avLst/>
          </a:prstGeom>
          <a:ln w="12600">
            <a:solidFill>
              <a:srgbClr val="FFC1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C114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01" name="Pfeil: nach links 1"/>
          <p:cNvSpPr/>
          <p:nvPr/>
        </p:nvSpPr>
        <p:spPr>
          <a:xfrm rot="20045400">
            <a:off x="2517120" y="779400"/>
            <a:ext cx="1515600" cy="314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02" name="Pfeil: nach links 5"/>
          <p:cNvSpPr/>
          <p:nvPr/>
        </p:nvSpPr>
        <p:spPr>
          <a:xfrm rot="2602800">
            <a:off x="2394360" y="3910320"/>
            <a:ext cx="2350080" cy="29052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03" name="Pfeil: nach links 6"/>
          <p:cNvSpPr/>
          <p:nvPr/>
        </p:nvSpPr>
        <p:spPr>
          <a:xfrm>
            <a:off x="3249720" y="1961280"/>
            <a:ext cx="1200240" cy="32436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04" name="Pfeil: nach links 7"/>
          <p:cNvSpPr/>
          <p:nvPr/>
        </p:nvSpPr>
        <p:spPr>
          <a:xfrm flipV="1">
            <a:off x="3073680" y="2751480"/>
            <a:ext cx="1101600" cy="32436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092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rafik 3" descr="Ein Bild, das Grab, draußen, Friedhof, Gebäude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0" y="-29880"/>
            <a:ext cx="514296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6" name="Grafik 5" descr="Ein Bild, das Grab, Gebäude, Friedhof, draußen enthält.&#10;&#10;KI-generierte Inhalte können fehlerhaft sein."/>
          <p:cNvPicPr/>
          <p:nvPr/>
        </p:nvPicPr>
        <p:blipFill>
          <a:blip r:embed="rId3"/>
          <a:stretch/>
        </p:blipFill>
        <p:spPr>
          <a:xfrm>
            <a:off x="7048440" y="0"/>
            <a:ext cx="514296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7" name="Grafik 7"/>
          <p:cNvSpPr/>
          <p:nvPr/>
        </p:nvSpPr>
        <p:spPr>
          <a:xfrm rot="20409600">
            <a:off x="5111280" y="735840"/>
            <a:ext cx="6354000" cy="5384880"/>
          </a:xfrm>
          <a:prstGeom prst="roundRect">
            <a:avLst>
              <a:gd name="adj" fmla="val 16667"/>
            </a:avLst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209" name="Grafik 2"/>
          <p:cNvPicPr/>
          <p:nvPr/>
        </p:nvPicPr>
        <p:blipFill>
          <a:blip r:embed="rId2"/>
          <a:srcRect l="20202" r="2156" b="-5"/>
          <a:stretch/>
        </p:blipFill>
        <p:spPr>
          <a:xfrm>
            <a:off x="192600" y="171720"/>
            <a:ext cx="3792600" cy="6513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0" name="Grafik 6"/>
          <p:cNvPicPr/>
          <p:nvPr/>
        </p:nvPicPr>
        <p:blipFill>
          <a:blip r:embed="rId3"/>
          <a:srcRect l="6836" r="2530" b="-5"/>
          <a:stretch/>
        </p:blipFill>
        <p:spPr>
          <a:xfrm>
            <a:off x="4184640" y="171720"/>
            <a:ext cx="3822120" cy="6513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1" name="Grafik 4" descr="Ein Bild, das draußen, Grab, Baum, Friedhof enthält.&#10;&#10;KI-generierte Inhalte können fehlerhaft sein."/>
          <p:cNvPicPr/>
          <p:nvPr/>
        </p:nvPicPr>
        <p:blipFill>
          <a:blip r:embed="rId4"/>
          <a:srcRect t="20883" r="-4" b="1361"/>
          <a:stretch/>
        </p:blipFill>
        <p:spPr>
          <a:xfrm rot="5400000">
            <a:off x="6830640" y="1529280"/>
            <a:ext cx="6513840" cy="3798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rafik 2" descr="Ein Bild, das Text, Friedhof, Grab, Schwarzweiß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0" y="0"/>
            <a:ext cx="4224960" cy="68572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13" name="Gruppieren 10"/>
          <p:cNvGrpSpPr/>
          <p:nvPr/>
        </p:nvGrpSpPr>
        <p:grpSpPr>
          <a:xfrm>
            <a:off x="3424680" y="446400"/>
            <a:ext cx="8376840" cy="1369800"/>
            <a:chOff x="3424680" y="446400"/>
            <a:chExt cx="8376840" cy="1369800"/>
          </a:xfrm>
        </p:grpSpPr>
        <p:sp>
          <p:nvSpPr>
            <p:cNvPr id="214" name="Textfeld 3"/>
            <p:cNvSpPr/>
            <p:nvPr/>
          </p:nvSpPr>
          <p:spPr>
            <a:xfrm>
              <a:off x="4455000" y="446400"/>
              <a:ext cx="7346520" cy="1369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Zitat aus 2. Samuel 1,23: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 (</a:t>
              </a:r>
              <a:r>
                <a:rPr kumimoji="0" lang="de-DE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Saul und Jonatan)</a:t>
              </a:r>
              <a:r>
                <a:rPr kumimoji="0" lang="de-DE" sz="24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 </a:t>
              </a: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geliebt und einander zugetan,</a:t>
              </a: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Aptos"/>
                  <a:cs typeface="+mn-cs"/>
                </a:rPr>
                <a:t>im Leben und im Tod nicht geschieden</a:t>
              </a: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Pfeil: nach rechts 4"/>
            <p:cNvSpPr/>
            <p:nvPr/>
          </p:nvSpPr>
          <p:spPr>
            <a:xfrm rot="11293200">
              <a:off x="3433680" y="910440"/>
              <a:ext cx="1079640" cy="2091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grpSp>
        <p:nvGrpSpPr>
          <p:cNvPr id="216" name="Gruppieren 16"/>
          <p:cNvGrpSpPr/>
          <p:nvPr/>
        </p:nvGrpSpPr>
        <p:grpSpPr>
          <a:xfrm>
            <a:off x="3454560" y="4415040"/>
            <a:ext cx="8493480" cy="1461240"/>
            <a:chOff x="3454560" y="4415040"/>
            <a:chExt cx="8493480" cy="1461240"/>
          </a:xfrm>
        </p:grpSpPr>
        <p:sp>
          <p:nvSpPr>
            <p:cNvPr id="217" name="Pfeil: nach rechts 7"/>
            <p:cNvSpPr/>
            <p:nvPr/>
          </p:nvSpPr>
          <p:spPr>
            <a:xfrm rot="9995400">
              <a:off x="3464640" y="4788000"/>
              <a:ext cx="1126080" cy="2203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18" name="Textfeld 9"/>
            <p:cNvSpPr/>
            <p:nvPr/>
          </p:nvSpPr>
          <p:spPr>
            <a:xfrm>
              <a:off x="4601520" y="4415040"/>
              <a:ext cx="7346520" cy="1461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Deutsche Inschrift</a:t>
              </a: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22. Januar 1909   </a:t>
              </a: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Textfeld 13"/>
          <p:cNvSpPr/>
          <p:nvPr/>
        </p:nvSpPr>
        <p:spPr>
          <a:xfrm>
            <a:off x="4523040" y="1906200"/>
            <a:ext cx="6096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Sterbedatum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Textfeld 14"/>
          <p:cNvSpPr/>
          <p:nvPr/>
        </p:nvSpPr>
        <p:spPr>
          <a:xfrm>
            <a:off x="4523040" y="2522160"/>
            <a:ext cx="728496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Hebräische Inschrift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Freitag, 29. Tewet (5)669       Samstag, 01. Schwat (5)669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1" name="Textfeld 15"/>
          <p:cNvSpPr/>
          <p:nvPr/>
        </p:nvSpPr>
        <p:spPr>
          <a:xfrm>
            <a:off x="4601520" y="5463360"/>
            <a:ext cx="72849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 Judentum beginnt der Tag bei Sonnenuntergang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Textfeld 17"/>
          <p:cNvSpPr/>
          <p:nvPr/>
        </p:nvSpPr>
        <p:spPr>
          <a:xfrm>
            <a:off x="7102440" y="3582360"/>
            <a:ext cx="445428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Bestattung am 1. Tag der Woche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Microsoft Office PowerPoint</Application>
  <PresentationFormat>Breitbild</PresentationFormat>
  <Paragraphs>32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Aptos</vt:lpstr>
      <vt:lpstr>Arial</vt:lpstr>
      <vt:lpstr>Calibri</vt:lpstr>
      <vt:lpstr>Symbol</vt:lpstr>
      <vt:lpstr>Times New Roman</vt:lpstr>
      <vt:lpstr>Wingdings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WM</dc:creator>
  <cp:lastModifiedBy>WM</cp:lastModifiedBy>
  <cp:revision>3</cp:revision>
  <dcterms:created xsi:type="dcterms:W3CDTF">2025-07-12T14:45:36Z</dcterms:created>
  <dcterms:modified xsi:type="dcterms:W3CDTF">2025-07-13T10:49:23Z</dcterms:modified>
</cp:coreProperties>
</file>